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4" r:id="rId4"/>
    <p:sldId id="25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59" r:id="rId16"/>
    <p:sldId id="260" r:id="rId17"/>
    <p:sldId id="258" r:id="rId18"/>
    <p:sldId id="261" r:id="rId19"/>
    <p:sldId id="262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DBFD"/>
    <a:srgbClr val="FFB901"/>
    <a:srgbClr val="FE6D73"/>
    <a:srgbClr val="2C1F5F"/>
    <a:srgbClr val="B1B1B1"/>
    <a:srgbClr val="464646"/>
    <a:srgbClr val="57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366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2B7F8-FA72-82C0-6C3C-9BE64C6E8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F71A41-A9F5-B6C4-641C-7A0189A31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22C623-F521-F314-0CD1-46BD32A9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8776F-472E-4112-450D-5DB1088F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F5000-0E05-B3B2-73A3-92D7F138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722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86C63-5022-21BA-5D17-0C81F947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17D1DA-092F-E168-84D7-4980D7392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2AB7C2-981B-5495-AC04-71F12977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B4386F-0A07-7CFF-D08E-66755EC5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488697-58C5-4F72-C3F5-6682A3F0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916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5709F58-A9BC-288E-6EFA-A5A93E8D0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23FE63-0000-9524-8F64-D9EE1CFC7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81E56C-A61B-E6A5-3D49-8C48E2816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E511BE-DA0F-8FBA-1769-AB3AA0F9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3A2F7-38C8-6101-F08A-ED61E56D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299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FCC15-D621-0B4C-E00B-EF59DB16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5DCF8-4F42-01DC-4954-A835B4634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67FEEF-23A4-C79A-94A9-C5CC212A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D07EB4-B89B-B752-2DED-41FB5FE8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69E9E0-958D-FA7A-C733-466EB60E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085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879286-0A9B-BB92-BED6-6750DED6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166356-756C-C486-7C00-F54F745BE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B83A8A-8F9B-9671-376C-FD2CFA0D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57C967-ADE3-2AB6-B531-FB42BF4B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B2B4A3-44E0-D103-D7FE-27023222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3749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D32836-270C-2A2A-6B5E-2EAB28EF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BAAD26-39C3-CF89-C929-6B3868322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9D7291-2C3B-7DB8-B871-DFC841265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7E2A48-FC65-61ED-0635-0312DE38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4F9902-79AA-624E-D165-64049CE7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CAF192-DB33-7084-6AEE-428A0BE4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7821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8039F-3342-2E02-5674-36CE4E92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5FB409-F052-12F3-B2E4-6CF575DFF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863A6-E0E5-A66A-609D-F1F5F5F5F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17BB61-5C26-9F3A-B33F-D3E5AAA5D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B8CA55-A1B7-5CBE-2CDE-EC8FB9061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490E498-CC70-217C-8BF2-7ABB62020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E4C2773-8593-5527-74E7-AB11E8E8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6A2D72-E5C0-4775-788A-32DBBFCC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368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E042E-5FDE-5EBA-FF07-F9E05EB7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C67A55-6F2F-7E6B-26B8-37B5E9C0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FA1705-DF2E-B511-2117-85FDB25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2C851A-34BB-38E5-B389-597608AF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453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FBF7914-4AC4-CFB2-C16C-1BE2B1DF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5CB39E-B345-690F-224E-0DF5F826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033D6E-7ABB-16BC-2CE2-55AE5DF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3474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910E8-6FAF-BF0F-C897-27910CB3B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EFD160-D87F-6B16-D1B0-DB55DCB22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05BB98-46D1-AD31-5B83-19605866D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5BC60E-E4E6-3AAF-5432-1AD5CAAB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49D19B-A5F0-7FA3-2D54-9270A846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BBF1E4-32AA-27C0-510B-86E1A739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304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9B524-C63E-2F24-1571-8C855BD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632A0F-1C7C-65C2-0AA0-DFCBBA726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D11486-8961-0925-6717-FE22C6D72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64B317-5B3D-F6B1-01EF-A4993F96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6A34D1-681D-9C46-5A0D-A81DE413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08FC76-CF2A-3BCA-7D5B-838DE20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9004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E4705B-46D0-24BC-45FA-7D94C1CB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67B5D7-EF72-6595-5178-9CDF4C59D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98708D-71E5-A87E-3187-22944CB3C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2C72-BD49-4D19-96C6-514A7C5B74F6}" type="datetimeFigureOut">
              <a:rPr lang="fr-BE" smtClean="0"/>
              <a:t>08-01-23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244B8D-0B86-D0F8-F2D5-CF0D6248C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FD12EC-3C1C-B9DF-E64E-4CCCD201E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5567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17/06/relationships/model3d" Target="../media/model3d2.glb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7.wdp"/><Relationship Id="rId10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cking GIF - Find on GIFER">
            <a:extLst>
              <a:ext uri="{FF2B5EF4-FFF2-40B4-BE49-F238E27FC236}">
                <a16:creationId xmlns:a16="http://schemas.microsoft.com/office/drawing/2014/main" id="{430041E1-175E-B317-C01C-4594B526C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Cadenas fermé">
                <a:extLst>
                  <a:ext uri="{FF2B5EF4-FFF2-40B4-BE49-F238E27FC236}">
                    <a16:creationId xmlns:a16="http://schemas.microsoft.com/office/drawing/2014/main" id="{F13BBAC1-8D0E-5852-552D-2BE064DEDF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9240410"/>
                  </p:ext>
                </p:extLst>
              </p:nvPr>
            </p:nvGraphicFramePr>
            <p:xfrm>
              <a:off x="4286750" y="236609"/>
              <a:ext cx="3618500" cy="61116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18500" cy="6111687"/>
                    </a:xfrm>
                    <a:prstGeom prst="rect">
                      <a:avLst/>
                    </a:prstGeom>
                  </am3d:spPr>
                  <am3d:camera>
                    <am3d:pos x="0" y="0" z="56011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2538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313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Cadenas fermé">
                <a:extLst>
                  <a:ext uri="{FF2B5EF4-FFF2-40B4-BE49-F238E27FC236}">
                    <a16:creationId xmlns:a16="http://schemas.microsoft.com/office/drawing/2014/main" id="{F13BBAC1-8D0E-5852-552D-2BE064DED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6750" y="236609"/>
                <a:ext cx="3618500" cy="6111687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5BDCA1-81E5-C434-3EC4-F6C2E7649432}"/>
              </a:ext>
            </a:extLst>
          </p:cNvPr>
          <p:cNvGrpSpPr/>
          <p:nvPr/>
        </p:nvGrpSpPr>
        <p:grpSpPr>
          <a:xfrm>
            <a:off x="4427220" y="3059668"/>
            <a:ext cx="3337560" cy="3192391"/>
            <a:chOff x="4427220" y="3059668"/>
            <a:chExt cx="3337560" cy="3192391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07BA6ED-DB44-59B9-2988-C22EE0414036}"/>
                </a:ext>
              </a:extLst>
            </p:cNvPr>
            <p:cNvSpPr txBox="1"/>
            <p:nvPr/>
          </p:nvSpPr>
          <p:spPr>
            <a:xfrm>
              <a:off x="4427220" y="3059668"/>
              <a:ext cx="3337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onsolas" panose="020B0609020204030204" pitchFamily="49" charset="0"/>
                </a:rPr>
                <a:t>Hackers &amp; </a:t>
              </a:r>
              <a:r>
                <a:rPr lang="fr-FR" b="1" dirty="0"/>
                <a:t>Cyber</a:t>
              </a:r>
              <a:r>
                <a:rPr lang="fr-FR" b="1" dirty="0">
                  <a:latin typeface="Consolas" panose="020B0609020204030204" pitchFamily="49" charset="0"/>
                </a:rPr>
                <a:t> </a:t>
              </a:r>
              <a:r>
                <a:rPr lang="fr-FR" b="1" dirty="0" err="1">
                  <a:latin typeface="Consolas" panose="020B0609020204030204" pitchFamily="49" charset="0"/>
                </a:rPr>
                <a:t>Attacks</a:t>
              </a:r>
              <a:endParaRPr lang="fr-BE" b="1" dirty="0">
                <a:latin typeface="Consolas" panose="020B0609020204030204" pitchFamily="49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F98F079-B1FD-AFBA-6B10-10E6D01F6F46}"/>
                </a:ext>
              </a:extLst>
            </p:cNvPr>
            <p:cNvSpPr txBox="1"/>
            <p:nvPr/>
          </p:nvSpPr>
          <p:spPr>
            <a:xfrm>
              <a:off x="4427220" y="4012168"/>
              <a:ext cx="3337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Consolas" panose="020B0609020204030204" pitchFamily="49" charset="0"/>
                </a:rPr>
                <a:t>Doucet Valentin</a:t>
              </a:r>
              <a:endParaRPr lang="fr-BE" dirty="0">
                <a:latin typeface="Consolas" panose="020B0609020204030204" pitchFamily="49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B615738-51AA-6AC2-85A1-1E01A6FF8BD1}"/>
                </a:ext>
              </a:extLst>
            </p:cNvPr>
            <p:cNvSpPr txBox="1"/>
            <p:nvPr/>
          </p:nvSpPr>
          <p:spPr>
            <a:xfrm>
              <a:off x="4427220" y="4964668"/>
              <a:ext cx="3337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Consolas" panose="020B0609020204030204" pitchFamily="49" charset="0"/>
                </a:rPr>
                <a:t>Potier Clément</a:t>
              </a:r>
              <a:endParaRPr lang="fr-BE" dirty="0">
                <a:latin typeface="Consolas" panose="020B06090202040302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9D8E3AE-BB17-C997-C567-EA3F36633AAC}"/>
                </a:ext>
              </a:extLst>
            </p:cNvPr>
            <p:cNvSpPr txBox="1"/>
            <p:nvPr/>
          </p:nvSpPr>
          <p:spPr>
            <a:xfrm>
              <a:off x="4427220" y="5882727"/>
              <a:ext cx="3337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>
                  <a:latin typeface="Consolas" panose="020B0609020204030204" pitchFamily="49" charset="0"/>
                </a:rPr>
                <a:t>Dall’ara</a:t>
              </a:r>
              <a:r>
                <a:rPr lang="fr-FR" dirty="0">
                  <a:latin typeface="Consolas" panose="020B0609020204030204" pitchFamily="49" charset="0"/>
                </a:rPr>
                <a:t> Baptiste</a:t>
              </a:r>
              <a:endParaRPr lang="fr-BE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48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0" presetClass="exit" presetSubtype="102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1301"/>
                                          </p:val>
                                        </p:tav>
                                        <p:tav tm="6660">
                                          <p:val>
                                            <p:fltVal val="0.5086"/>
                                          </p:val>
                                        </p:tav>
                                        <p:tav tm="9990">
                                          <p:val>
                                            <p:fltVal val="1.1178"/>
                                          </p:val>
                                        </p:tav>
                                        <p:tav tm="13320">
                                          <p:val>
                                            <p:fltVal val="1.94"/>
                                          </p:val>
                                        </p:tav>
                                        <p:tav tm="16650">
                                          <p:val>
                                            <p:fltVal val="2.9574"/>
                                          </p:val>
                                        </p:tav>
                                        <p:tav tm="19970">
                                          <p:val>
                                            <p:fltVal val="4.1484"/>
                                          </p:val>
                                        </p:tav>
                                        <p:tav tm="23290">
                                          <p:val>
                                            <p:fltVal val="5.4984"/>
                                          </p:val>
                                        </p:tav>
                                        <p:tav tm="26620">
                                          <p:val>
                                            <p:fltVal val="6.9944"/>
                                          </p:val>
                                        </p:tav>
                                        <p:tav tm="29950">
                                          <p:val>
                                            <p:fltVal val="8.6148"/>
                                          </p:val>
                                        </p:tav>
                                        <p:tav tm="33280">
                                          <p:val>
                                            <p:fltVal val="10.3419"/>
                                          </p:val>
                                        </p:tav>
                                        <p:tav tm="36610">
                                          <p:val>
                                            <p:fltVal val="12.158"/>
                                          </p:val>
                                        </p:tav>
                                        <p:tav tm="39940">
                                          <p:val>
                                            <p:fltVal val="14.0454"/>
                                          </p:val>
                                        </p:tav>
                                        <p:tav tm="43270">
                                          <p:val>
                                            <p:fltVal val="15.9863"/>
                                          </p:val>
                                        </p:tav>
                                        <p:tav tm="46600">
                                          <p:val>
                                            <p:fltVal val="17.9631"/>
                                          </p:val>
                                        </p:tav>
                                        <p:tav tm="49930">
                                          <p:val>
                                            <p:fltVal val="19.958"/>
                                          </p:val>
                                        </p:tav>
                                        <p:tav tm="53250">
                                          <p:val>
                                            <p:fltVal val="21.9472"/>
                                          </p:val>
                                        </p:tav>
                                        <p:tav tm="56580">
                                          <p:val>
                                            <p:fltVal val="23.9252"/>
                                          </p:val>
                                        </p:tav>
                                        <p:tav tm="59900">
                                          <p:val>
                                            <p:fltVal val="25.8623"/>
                                          </p:val>
                                        </p:tav>
                                        <p:tav tm="63220">
                                          <p:val>
                                            <p:fltVal val="27.7471"/>
                                          </p:val>
                                        </p:tav>
                                        <p:tav tm="66540">
                                          <p:val>
                                            <p:fltVal val="29.562"/>
                                          </p:val>
                                        </p:tav>
                                        <p:tav tm="69870">
                                          <p:val>
                                            <p:fltVal val="31.2943"/>
                                          </p:val>
                                        </p:tav>
                                        <p:tav tm="73190">
                                          <p:val>
                                            <p:fltVal val="32.9163"/>
                                          </p:val>
                                        </p:tav>
                                        <p:tav tm="76510">
                                          <p:val>
                                            <p:fltVal val="34.4155"/>
                                          </p:val>
                                        </p:tav>
                                        <p:tav tm="79830">
                                          <p:val>
                                            <p:fltVal val="35.7745"/>
                                          </p:val>
                                        </p:tav>
                                        <p:tav tm="83160">
                                          <p:val>
                                            <p:fltVal val="36.979"/>
                                          </p:val>
                                        </p:tav>
                                        <p:tav tm="86480">
                                          <p:val>
                                            <p:fltVal val="38.0042"/>
                                          </p:val>
                                        </p:tav>
                                        <p:tav tm="89800">
                                          <p:val>
                                            <p:fltVal val="38.8364"/>
                                          </p:val>
                                        </p:tav>
                                        <p:tav tm="93120">
                                          <p:val>
                                            <p:fltVal val="39.458"/>
                                          </p:val>
                                        </p:tav>
                                        <p:tav tm="96450">
                                          <p:val>
                                            <p:fltVal val="39.8523"/>
                                          </p:val>
                                        </p:tav>
                                        <p:tav tm="100000">
                                          <p:val>
                                            <p:fltVal val="4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1A5AEB9-7757-0257-F407-3685BC0C8FB2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Injection Attack</a:t>
            </a:r>
          </a:p>
          <a:p>
            <a:pPr algn="ctr"/>
            <a:r>
              <a:rPr lang="fr-FR" dirty="0">
                <a:latin typeface="Consolas" panose="020B0609020204030204" pitchFamily="49" charset="0"/>
              </a:rPr>
              <a:t>----</a:t>
            </a:r>
          </a:p>
          <a:p>
            <a:pPr algn="ctr"/>
            <a:r>
              <a:rPr lang="fr-FR" dirty="0">
                <a:latin typeface="Consolas" panose="020B0609020204030204" pitchFamily="49" charset="0"/>
              </a:rPr>
              <a:t>Code Injection</a:t>
            </a:r>
            <a:endParaRPr lang="fr-BE" dirty="0">
              <a:latin typeface="Consolas" panose="020B0609020204030204" pitchFamily="49" charset="0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BDF4D53-43F2-C377-2D34-AE3543FA4014}"/>
              </a:ext>
            </a:extLst>
          </p:cNvPr>
          <p:cNvGrpSpPr/>
          <p:nvPr/>
        </p:nvGrpSpPr>
        <p:grpSpPr>
          <a:xfrm>
            <a:off x="762000" y="1669376"/>
            <a:ext cx="4431030" cy="4310717"/>
            <a:chOff x="3333750" y="512743"/>
            <a:chExt cx="6438900" cy="5668981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C53C2B4E-71B5-D6DB-B81A-53D1CBAE6827}"/>
                </a:ext>
              </a:extLst>
            </p:cNvPr>
            <p:cNvSpPr/>
            <p:nvPr/>
          </p:nvSpPr>
          <p:spPr>
            <a:xfrm>
              <a:off x="3333750" y="512743"/>
              <a:ext cx="6438900" cy="566898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0FB100F1-1FFE-4B0D-9C3F-82BF053C6323}"/>
                </a:ext>
              </a:extLst>
            </p:cNvPr>
            <p:cNvSpPr/>
            <p:nvPr/>
          </p:nvSpPr>
          <p:spPr>
            <a:xfrm>
              <a:off x="3333750" y="512743"/>
              <a:ext cx="6438899" cy="7350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DBFD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CF1789D-6C75-E196-C878-9FF050786D2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57600" y="78896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5DA430D1-5C54-2BF8-B1B0-1E2E37F6519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48150" y="798493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C0BB708-4298-645F-779D-91C0F809F60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838700" y="80801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325F41C3-E08C-07BF-36EC-186048BE008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548687" y="746909"/>
              <a:ext cx="923925" cy="266700"/>
            </a:xfrm>
            <a:prstGeom prst="roundRect">
              <a:avLst>
                <a:gd name="adj" fmla="val 50000"/>
              </a:avLst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9E34962-7C5B-9C88-57B2-7E5A904834C6}"/>
                </a:ext>
              </a:extLst>
            </p:cNvPr>
            <p:cNvSpPr/>
            <p:nvPr/>
          </p:nvSpPr>
          <p:spPr>
            <a:xfrm>
              <a:off x="4476750" y="2600325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clément</a:t>
              </a:r>
              <a:endParaRPr lang="fr-BE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CDE0EE9-1958-B678-6681-D78806A8620D}"/>
                </a:ext>
              </a:extLst>
            </p:cNvPr>
            <p:cNvSpPr/>
            <p:nvPr/>
          </p:nvSpPr>
          <p:spPr>
            <a:xfrm>
              <a:off x="4514850" y="4344828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57ECEED-F608-D307-DAD9-011F9434D727}"/>
                </a:ext>
              </a:extLst>
            </p:cNvPr>
            <p:cNvSpPr txBox="1"/>
            <p:nvPr/>
          </p:nvSpPr>
          <p:spPr>
            <a:xfrm>
              <a:off x="4652961" y="2041730"/>
              <a:ext cx="2886075" cy="607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haroni" panose="02010803020104030203" pitchFamily="2" charset="-79"/>
                  <a:cs typeface="Aharoni" panose="02010803020104030203" pitchFamily="2" charset="-79"/>
                </a:rPr>
                <a:t>Login</a:t>
              </a:r>
              <a:r>
                <a:rPr lang="fr-FR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2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1B56AD8-8737-71BE-296B-794DAA87D123}"/>
                </a:ext>
              </a:extLst>
            </p:cNvPr>
            <p:cNvSpPr txBox="1"/>
            <p:nvPr/>
          </p:nvSpPr>
          <p:spPr>
            <a:xfrm>
              <a:off x="4652961" y="3883164"/>
              <a:ext cx="2886075" cy="445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Password</a:t>
              </a:r>
              <a:r>
                <a:rPr lang="fr-FR" sz="16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16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5" name="Picture 2" descr="Storage Data Center PNG File - PNG All">
            <a:extLst>
              <a:ext uri="{FF2B5EF4-FFF2-40B4-BE49-F238E27FC236}">
                <a16:creationId xmlns:a16="http://schemas.microsoft.com/office/drawing/2014/main" id="{90CE85D4-3C0F-0BBF-D7C7-8140EAF6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15" y="515829"/>
            <a:ext cx="2699278" cy="17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31F361F-4FD9-E9C8-40C1-628CEE71742F}"/>
              </a:ext>
            </a:extLst>
          </p:cNvPr>
          <p:cNvSpPr txBox="1"/>
          <p:nvPr/>
        </p:nvSpPr>
        <p:spPr>
          <a:xfrm>
            <a:off x="1734326" y="4682569"/>
            <a:ext cx="255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50" dirty="0">
                <a:effectLst/>
                <a:latin typeface="Liberation Serif"/>
                <a:ea typeface="Noto Serif CJK SC"/>
                <a:cs typeface="Lohit Devanagari"/>
              </a:rPr>
              <a:t>SELECT password FROM users WHERE username = ‘&lt;Clément&gt;’</a:t>
            </a:r>
            <a:endParaRPr lang="fr-BE" sz="1200" kern="150" dirty="0">
              <a:effectLst/>
              <a:latin typeface="Liberation Serif"/>
              <a:ea typeface="Noto Serif CJK SC"/>
              <a:cs typeface="Lohit Devanagari"/>
            </a:endParaRPr>
          </a:p>
          <a:p>
            <a:endParaRPr lang="fr-BE" sz="12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5E78CFE-1DEB-0817-E613-BA8C0869B810}"/>
              </a:ext>
            </a:extLst>
          </p:cNvPr>
          <p:cNvSpPr txBox="1"/>
          <p:nvPr/>
        </p:nvSpPr>
        <p:spPr>
          <a:xfrm>
            <a:off x="6622541" y="1998963"/>
            <a:ext cx="17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iberation Serif"/>
              </a:rPr>
              <a:t>password1234</a:t>
            </a:r>
            <a:endParaRPr lang="fr-BE" dirty="0">
              <a:latin typeface="Liberation Serif"/>
            </a:endParaRPr>
          </a:p>
        </p:txBody>
      </p:sp>
      <p:pic>
        <p:nvPicPr>
          <p:cNvPr id="2050" name="Picture 2" descr="La défense - Icônes sécurité gratuites">
            <a:extLst>
              <a:ext uri="{FF2B5EF4-FFF2-40B4-BE49-F238E27FC236}">
                <a16:creationId xmlns:a16="http://schemas.microsoft.com/office/drawing/2014/main" id="{5E7C5352-7503-C752-F50E-A05CA466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34" y="813896"/>
            <a:ext cx="1012736" cy="101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E19697C9-4431-F1BE-3476-6B4361515291}"/>
              </a:ext>
            </a:extLst>
          </p:cNvPr>
          <p:cNvGrpSpPr/>
          <p:nvPr/>
        </p:nvGrpSpPr>
        <p:grpSpPr>
          <a:xfrm>
            <a:off x="4628260" y="3518410"/>
            <a:ext cx="4676126" cy="2191225"/>
            <a:chOff x="4628260" y="3518410"/>
            <a:chExt cx="4676126" cy="2191225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749ED7F-522B-0030-A42A-277DEB0B4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82" b="96000" l="6667" r="95667">
                          <a14:foregroundMark x1="9333" y1="28364" x2="9667" y2="18182"/>
                          <a14:foregroundMark x1="39667" y1="13091" x2="57333" y2="10909"/>
                          <a14:foregroundMark x1="57333" y1="10909" x2="57333" y2="10909"/>
                          <a14:foregroundMark x1="91000" y1="39636" x2="92333" y2="47273"/>
                          <a14:foregroundMark x1="74000" y1="78909" x2="61667" y2="75636"/>
                          <a14:foregroundMark x1="38667" y1="76727" x2="27000" y2="74909"/>
                          <a14:foregroundMark x1="65333" y1="82182" x2="67000" y2="73455"/>
                          <a14:foregroundMark x1="33000" y1="80727" x2="19667" y2="94909"/>
                          <a14:foregroundMark x1="19667" y1="94909" x2="15333" y2="94909"/>
                          <a14:foregroundMark x1="80333" y1="93091" x2="82000" y2="96000"/>
                          <a14:foregroundMark x1="6667" y1="14182" x2="6667" y2="21091"/>
                          <a14:foregroundMark x1="38000" y1="49455" x2="55667" y2="40000"/>
                          <a14:foregroundMark x1="55667" y1="40000" x2="41667" y2="56364"/>
                          <a14:foregroundMark x1="53667" y1="48000" x2="49667" y2="35636"/>
                          <a14:foregroundMark x1="59000" y1="6545" x2="45000" y2="7636"/>
                          <a14:foregroundMark x1="95667" y1="44364" x2="95333" y2="443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28260" y="3964167"/>
              <a:ext cx="1904147" cy="1745468"/>
            </a:xfrm>
            <a:prstGeom prst="rect">
              <a:avLst/>
            </a:prstGeom>
          </p:spPr>
        </p:pic>
        <p:sp>
          <p:nvSpPr>
            <p:cNvPr id="19" name="Bulle narrative : rectangle à coins arrondis 18">
              <a:extLst>
                <a:ext uri="{FF2B5EF4-FFF2-40B4-BE49-F238E27FC236}">
                  <a16:creationId xmlns:a16="http://schemas.microsoft.com/office/drawing/2014/main" id="{FB8B3DFD-3242-E813-0863-E82597B3B904}"/>
                </a:ext>
              </a:extLst>
            </p:cNvPr>
            <p:cNvSpPr/>
            <p:nvPr/>
          </p:nvSpPr>
          <p:spPr>
            <a:xfrm>
              <a:off x="6096000" y="3518410"/>
              <a:ext cx="3208386" cy="612648"/>
            </a:xfrm>
            <a:prstGeom prst="wedgeRoundRectCallout">
              <a:avLst>
                <a:gd name="adj1" fmla="val -54294"/>
                <a:gd name="adj2" fmla="val 11121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You </a:t>
              </a:r>
              <a:r>
                <a:rPr lang="fr-FR" dirty="0" err="1">
                  <a:solidFill>
                    <a:schemeClr val="tx1"/>
                  </a:solidFill>
                </a:rPr>
                <a:t>can’t</a:t>
              </a:r>
              <a:r>
                <a:rPr lang="fr-FR" dirty="0">
                  <a:solidFill>
                    <a:schemeClr val="tx1"/>
                  </a:solidFill>
                </a:rPr>
                <a:t> use : [, @ , : , _ , / , #</a:t>
              </a:r>
              <a:endParaRPr lang="fr-B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40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43 -0.01204 L 0.20769 -0.00694 L 0.20508 -0.50231 L 0.29063 -0.50486 " pathEditMode="relative" ptsTypes="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9 0.01365 L -0.00416 0.40671 L -0.37226 0.40532 L -0.37252 0.40532 L -0.37252 0.40532 " pathEditMode="relative" ptsTypes="AAA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84D9000-6554-6A88-A129-BF0C21F77115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Zero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day</a:t>
            </a:r>
            <a:r>
              <a:rPr lang="fr-FR" dirty="0"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fr-FR" dirty="0" err="1">
                <a:latin typeface="Consolas" panose="020B0609020204030204" pitchFamily="49" charset="0"/>
              </a:rPr>
              <a:t>vulnerabilities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0ED1-8719-CA00-4AD3-C497FFE8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56" y1="52041" x2="34634" y2="58571"/>
                        <a14:foregroundMark x1="34634" y1="58571" x2="26707" y2="52857"/>
                        <a14:foregroundMark x1="26707" y1="52857" x2="26585" y2="52857"/>
                        <a14:foregroundMark x1="38171" y1="57551" x2="60610" y2="60816"/>
                        <a14:foregroundMark x1="60610" y1="60816" x2="67805" y2="54898"/>
                        <a14:foregroundMark x1="67805" y1="54898" x2="69268" y2="49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96250" y="2349627"/>
            <a:ext cx="2665096" cy="15925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153149D-6C4A-F79C-9699-D80BF450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62799" y="3429000"/>
            <a:ext cx="1665447" cy="1397314"/>
          </a:xfrm>
          <a:prstGeom prst="rect">
            <a:avLst/>
          </a:prstGeom>
        </p:spPr>
      </p:pic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3EA3F672-4132-C824-167A-257835F638CD}"/>
              </a:ext>
            </a:extLst>
          </p:cNvPr>
          <p:cNvSpPr/>
          <p:nvPr/>
        </p:nvSpPr>
        <p:spPr>
          <a:xfrm flipH="1">
            <a:off x="5625703" y="1736979"/>
            <a:ext cx="2369820" cy="612648"/>
          </a:xfrm>
          <a:prstGeom prst="wedgeRoundRectCallout">
            <a:avLst>
              <a:gd name="adj1" fmla="val -60383"/>
              <a:gd name="adj2" fmla="val 157027"/>
              <a:gd name="adj3" fmla="val 1666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Hehe</a:t>
            </a:r>
            <a:r>
              <a:rPr lang="fr-FR" dirty="0">
                <a:solidFill>
                  <a:schemeClr val="tx1"/>
                </a:solidFill>
              </a:rPr>
              <a:t>, no one </a:t>
            </a:r>
            <a:r>
              <a:rPr lang="fr-FR" dirty="0" err="1">
                <a:solidFill>
                  <a:schemeClr val="tx1"/>
                </a:solidFill>
              </a:rPr>
              <a:t>knows</a:t>
            </a:r>
            <a:r>
              <a:rPr lang="fr-FR" dirty="0">
                <a:solidFill>
                  <a:schemeClr val="tx1"/>
                </a:solidFill>
              </a:rPr>
              <a:t> about </a:t>
            </a:r>
            <a:r>
              <a:rPr lang="fr-FR" dirty="0" err="1">
                <a:solidFill>
                  <a:schemeClr val="tx1"/>
                </a:solidFill>
              </a:rPr>
              <a:t>this</a:t>
            </a:r>
            <a:r>
              <a:rPr lang="fr-FR" dirty="0">
                <a:solidFill>
                  <a:schemeClr val="tx1"/>
                </a:solidFill>
              </a:rPr>
              <a:t> one 😏</a:t>
            </a:r>
            <a:endParaRPr lang="fr-BE" dirty="0">
              <a:solidFill>
                <a:schemeClr val="tx1"/>
              </a:solid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8775723-9326-D419-F1D0-FED680A7D734}"/>
              </a:ext>
            </a:extLst>
          </p:cNvPr>
          <p:cNvGrpSpPr/>
          <p:nvPr/>
        </p:nvGrpSpPr>
        <p:grpSpPr>
          <a:xfrm>
            <a:off x="894639" y="1780316"/>
            <a:ext cx="4316249" cy="2904418"/>
            <a:chOff x="894639" y="1780316"/>
            <a:chExt cx="4316249" cy="290441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51F52E5-7758-3C8E-00DE-A57AA654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679" b="95492" l="4146" r="97561">
                          <a14:foregroundMark x1="12561" y1="45242" x2="6098" y2="52922"/>
                          <a14:foregroundMark x1="6098" y1="52922" x2="9756" y2="71619"/>
                          <a14:foregroundMark x1="9756" y1="71619" x2="43659" y2="89482"/>
                          <a14:foregroundMark x1="43659" y1="89482" x2="66098" y2="93990"/>
                          <a14:foregroundMark x1="66098" y1="93990" x2="72561" y2="90818"/>
                          <a14:foregroundMark x1="72561" y1="90818" x2="72683" y2="90150"/>
                          <a14:foregroundMark x1="68293" y1="42738" x2="62439" y2="30217"/>
                          <a14:foregroundMark x1="62439" y1="30217" x2="40610" y2="56093"/>
                          <a14:foregroundMark x1="40610" y1="56093" x2="38537" y2="75459"/>
                          <a14:foregroundMark x1="45854" y1="53589" x2="50122" y2="66110"/>
                          <a14:foregroundMark x1="50122" y1="66110" x2="69146" y2="82638"/>
                          <a14:foregroundMark x1="69146" y1="82638" x2="81341" y2="64441"/>
                          <a14:foregroundMark x1="81341" y1="64441" x2="73415" y2="30885"/>
                          <a14:foregroundMark x1="73415" y1="30885" x2="69024" y2="21870"/>
                          <a14:foregroundMark x1="69024" y1="21870" x2="68780" y2="21870"/>
                          <a14:foregroundMark x1="66707" y1="19866" x2="57195" y2="21202"/>
                          <a14:foregroundMark x1="57195" y1="21202" x2="39634" y2="36394"/>
                          <a14:foregroundMark x1="39634" y1="36394" x2="36585" y2="42571"/>
                          <a14:foregroundMark x1="33537" y1="46077" x2="31829" y2="36227"/>
                          <a14:foregroundMark x1="31829" y1="36227" x2="37073" y2="20534"/>
                          <a14:foregroundMark x1="37073" y1="20534" x2="49268" y2="14357"/>
                          <a14:foregroundMark x1="49268" y1="14357" x2="63171" y2="33890"/>
                          <a14:foregroundMark x1="63171" y1="33890" x2="65732" y2="42070"/>
                          <a14:foregroundMark x1="68171" y1="41235" x2="50732" y2="22705"/>
                          <a14:foregroundMark x1="50732" y1="22705" x2="31463" y2="22371"/>
                          <a14:foregroundMark x1="31463" y1="22371" x2="22073" y2="47746"/>
                          <a14:foregroundMark x1="32317" y1="47746" x2="40366" y2="49750"/>
                          <a14:foregroundMark x1="40366" y1="49750" x2="55732" y2="48748"/>
                          <a14:foregroundMark x1="55732" y1="48748" x2="58780" y2="46411"/>
                          <a14:foregroundMark x1="34756" y1="77963" x2="49756" y2="81135"/>
                          <a14:foregroundMark x1="71220" y1="76628" x2="81951" y2="75960"/>
                          <a14:foregroundMark x1="66829" y1="84307" x2="73415" y2="83472"/>
                          <a14:foregroundMark x1="73415" y1="83472" x2="85976" y2="75626"/>
                          <a14:foregroundMark x1="85976" y1="75626" x2="84878" y2="62104"/>
                          <a14:foregroundMark x1="84878" y1="62104" x2="72073" y2="44407"/>
                          <a14:foregroundMark x1="72073" y1="44407" x2="67195" y2="31052"/>
                          <a14:foregroundMark x1="67195" y1="31052" x2="64268" y2="27379"/>
                          <a14:foregroundMark x1="21585" y1="49416" x2="12683" y2="54257"/>
                          <a14:foregroundMark x1="12683" y1="54257" x2="6463" y2="54090"/>
                          <a14:foregroundMark x1="6463" y1="54090" x2="3293" y2="61937"/>
                          <a14:foregroundMark x1="3293" y1="61937" x2="4512" y2="70284"/>
                          <a14:foregroundMark x1="4512" y1="70284" x2="11098" y2="70284"/>
                          <a14:foregroundMark x1="56707" y1="63439" x2="25854" y2="62938"/>
                          <a14:foregroundMark x1="25854" y1="62938" x2="23293" y2="62104"/>
                          <a14:foregroundMark x1="59756" y1="66110" x2="66951" y2="62771"/>
                          <a14:foregroundMark x1="66951" y1="62771" x2="74268" y2="54758"/>
                          <a14:foregroundMark x1="74268" y1="54758" x2="74146" y2="52421"/>
                          <a14:foregroundMark x1="25854" y1="56594" x2="18659" y2="56928"/>
                          <a14:foregroundMark x1="18659" y1="56928" x2="18293" y2="60100"/>
                          <a14:foregroundMark x1="19024" y1="38731" x2="21220" y2="28548"/>
                          <a14:foregroundMark x1="20366" y1="23539" x2="23902" y2="14023"/>
                          <a14:foregroundMark x1="27805" y1="13356" x2="34512" y2="12020"/>
                          <a14:foregroundMark x1="34512" y1="12020" x2="34512" y2="12020"/>
                          <a14:foregroundMark x1="35244" y1="12020" x2="54146" y2="8013"/>
                          <a14:foregroundMark x1="91951" y1="63773" x2="97561" y2="72120"/>
                          <a14:foregroundMark x1="97561" y1="72120" x2="95976" y2="77462"/>
                          <a14:foregroundMark x1="57073" y1="95492" x2="43171" y2="948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639" y="2208047"/>
              <a:ext cx="2045489" cy="1494205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DA93AD2-EB40-4979-5BEE-00AF10F4A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4390" t="9890" r="24390" b="9808"/>
            <a:stretch/>
          </p:blipFill>
          <p:spPr>
            <a:xfrm>
              <a:off x="2299098" y="3257277"/>
              <a:ext cx="2045489" cy="1427457"/>
            </a:xfrm>
            <a:prstGeom prst="rect">
              <a:avLst/>
            </a:prstGeom>
          </p:spPr>
        </p:pic>
        <p:sp>
          <p:nvSpPr>
            <p:cNvPr id="8" name="Bulle narrative : rectangle à coins arrondis 7">
              <a:extLst>
                <a:ext uri="{FF2B5EF4-FFF2-40B4-BE49-F238E27FC236}">
                  <a16:creationId xmlns:a16="http://schemas.microsoft.com/office/drawing/2014/main" id="{9EF1512F-3ED7-DABA-0EE7-608FE3F402E2}"/>
                </a:ext>
              </a:extLst>
            </p:cNvPr>
            <p:cNvSpPr/>
            <p:nvPr/>
          </p:nvSpPr>
          <p:spPr>
            <a:xfrm flipH="1">
              <a:off x="2841068" y="1780316"/>
              <a:ext cx="2369820" cy="612648"/>
            </a:xfrm>
            <a:prstGeom prst="wedgeRoundRectCallout">
              <a:avLst>
                <a:gd name="adj1" fmla="val 51836"/>
                <a:gd name="adj2" fmla="val 159515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We</a:t>
              </a:r>
              <a:r>
                <a:rPr lang="fr-FR" dirty="0">
                  <a:solidFill>
                    <a:schemeClr val="tx1"/>
                  </a:solidFill>
                </a:rPr>
                <a:t> are </a:t>
              </a:r>
              <a:r>
                <a:rPr lang="fr-FR" dirty="0" err="1">
                  <a:solidFill>
                    <a:schemeClr val="tx1"/>
                  </a:solidFill>
                </a:rPr>
                <a:t>safe</a:t>
              </a:r>
              <a:r>
                <a:rPr lang="fr-FR" dirty="0">
                  <a:solidFill>
                    <a:schemeClr val="tx1"/>
                  </a:solidFill>
                </a:rPr>
                <a:t>, no bugs </a:t>
              </a:r>
              <a:r>
                <a:rPr lang="fr-FR" dirty="0" err="1">
                  <a:solidFill>
                    <a:schemeClr val="tx1"/>
                  </a:solidFill>
                </a:rPr>
                <a:t>detected</a:t>
              </a:r>
              <a:r>
                <a:rPr lang="fr-FR" dirty="0">
                  <a:solidFill>
                    <a:schemeClr val="tx1"/>
                  </a:solidFill>
                </a:rPr>
                <a:t> !</a:t>
              </a:r>
              <a:endParaRPr lang="fr-B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86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04557405-B3C7-70C1-FA0A-8406F540CBF9}"/>
              </a:ext>
            </a:extLst>
          </p:cNvPr>
          <p:cNvCxnSpPr>
            <a:cxnSpLocks/>
          </p:cNvCxnSpPr>
          <p:nvPr/>
        </p:nvCxnSpPr>
        <p:spPr>
          <a:xfrm flipH="1" flipV="1">
            <a:off x="2686282" y="2445886"/>
            <a:ext cx="156940" cy="11075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943653A-90E8-80C3-187D-2C0CC13A08DE}"/>
              </a:ext>
            </a:extLst>
          </p:cNvPr>
          <p:cNvCxnSpPr>
            <a:cxnSpLocks/>
          </p:cNvCxnSpPr>
          <p:nvPr/>
        </p:nvCxnSpPr>
        <p:spPr>
          <a:xfrm flipH="1" flipV="1">
            <a:off x="1534468" y="3504306"/>
            <a:ext cx="1312794" cy="430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6A0CEAA-760B-5ABB-986F-CF6DE31B3AAE}"/>
              </a:ext>
            </a:extLst>
          </p:cNvPr>
          <p:cNvCxnSpPr>
            <a:cxnSpLocks/>
          </p:cNvCxnSpPr>
          <p:nvPr/>
        </p:nvCxnSpPr>
        <p:spPr>
          <a:xfrm flipH="1">
            <a:off x="3284220" y="2654907"/>
            <a:ext cx="714856" cy="8433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D14A1F-12C7-ED39-F930-846757433D18}"/>
              </a:ext>
            </a:extLst>
          </p:cNvPr>
          <p:cNvCxnSpPr>
            <a:cxnSpLocks/>
          </p:cNvCxnSpPr>
          <p:nvPr/>
        </p:nvCxnSpPr>
        <p:spPr>
          <a:xfrm flipH="1" flipV="1">
            <a:off x="2370405" y="4849578"/>
            <a:ext cx="1136581" cy="3047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B55868DE-B8BF-6B17-2CE0-3EAA51C63AE2}"/>
              </a:ext>
            </a:extLst>
          </p:cNvPr>
          <p:cNvCxnSpPr>
            <a:cxnSpLocks/>
          </p:cNvCxnSpPr>
          <p:nvPr/>
        </p:nvCxnSpPr>
        <p:spPr>
          <a:xfrm flipH="1" flipV="1">
            <a:off x="3293264" y="3726617"/>
            <a:ext cx="1136581" cy="3047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545F39B-AB64-29A1-7E14-4F4DE5A66F27}"/>
              </a:ext>
            </a:extLst>
          </p:cNvPr>
          <p:cNvCxnSpPr>
            <a:cxnSpLocks/>
          </p:cNvCxnSpPr>
          <p:nvPr/>
        </p:nvCxnSpPr>
        <p:spPr>
          <a:xfrm flipH="1">
            <a:off x="4823460" y="3190124"/>
            <a:ext cx="816304" cy="9489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F8059D2-C456-3B6A-8DAB-C5ECA1CC40F3}"/>
              </a:ext>
            </a:extLst>
          </p:cNvPr>
          <p:cNvCxnSpPr>
            <a:cxnSpLocks/>
          </p:cNvCxnSpPr>
          <p:nvPr/>
        </p:nvCxnSpPr>
        <p:spPr>
          <a:xfrm flipH="1" flipV="1">
            <a:off x="4838700" y="4229100"/>
            <a:ext cx="897736" cy="9841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906C538-6FF2-E842-2B6B-895D494BA4B7}"/>
              </a:ext>
            </a:extLst>
          </p:cNvPr>
          <p:cNvCxnSpPr>
            <a:cxnSpLocks/>
          </p:cNvCxnSpPr>
          <p:nvPr/>
        </p:nvCxnSpPr>
        <p:spPr>
          <a:xfrm flipH="1">
            <a:off x="3999076" y="5280038"/>
            <a:ext cx="1790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22D420-8031-739C-5B8E-97FB1B1C29A8}"/>
              </a:ext>
            </a:extLst>
          </p:cNvPr>
          <p:cNvCxnSpPr/>
          <p:nvPr/>
        </p:nvCxnSpPr>
        <p:spPr>
          <a:xfrm flipH="1">
            <a:off x="6164580" y="4229100"/>
            <a:ext cx="1539240" cy="1050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84D9000-6554-6A88-A129-BF0C21F77115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Botnet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0ED1-8719-CA00-4AD3-C497FFE8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56" y1="52041" x2="34634" y2="58571"/>
                        <a14:foregroundMark x1="34634" y1="58571" x2="26707" y2="52857"/>
                        <a14:foregroundMark x1="26707" y1="52857" x2="26585" y2="52857"/>
                        <a14:foregroundMark x1="38171" y1="57551" x2="60610" y2="60816"/>
                        <a14:foregroundMark x1="60610" y1="60816" x2="67805" y2="54898"/>
                        <a14:foregroundMark x1="67805" y1="54898" x2="69268" y2="49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96250" y="2349627"/>
            <a:ext cx="2665096" cy="15925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153149D-6C4A-F79C-9699-D80BF450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62799" y="3429000"/>
            <a:ext cx="1665447" cy="13973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60610D-814A-2CC6-58E1-A584D8C94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3060" y="4948024"/>
            <a:ext cx="929640" cy="6640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F6D746-1A81-82D2-8FC0-AD58CE06F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4220" y="4948024"/>
            <a:ext cx="929640" cy="6640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8979915-78AA-A9BD-C765-AE03915F3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4494299"/>
            <a:ext cx="929640" cy="66402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9AACDD7-4746-BEB5-C81C-5EDA833AF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111" y="3190124"/>
            <a:ext cx="929640" cy="66402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62FE056-EEF6-8E7A-F308-490A7B3B0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3582" y="2145029"/>
            <a:ext cx="929640" cy="66402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E092D0A-C183-38C2-7495-ACB1510E7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9840" y="3394603"/>
            <a:ext cx="929640" cy="66402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7AAB538-B7B0-753E-0C36-0F0BF67E6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5276" y="3830270"/>
            <a:ext cx="929640" cy="66402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E8841EA-9AAF-E743-7767-F3E17E38F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673" y="2437442"/>
            <a:ext cx="929640" cy="6640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DC489DD-4F3B-CBF1-66E3-AC4A7C9D6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3060" y="2949614"/>
            <a:ext cx="929640" cy="66402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1799B60-03E3-4A5C-551B-B8AFC37980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3060" y="4948024"/>
            <a:ext cx="929640" cy="6640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225401D-59AC-35F1-3A05-462884FE38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4220" y="4948023"/>
            <a:ext cx="929640" cy="66402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FBFDAC8-6365-D9FA-98A5-625C020F51B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4320" y="3830270"/>
            <a:ext cx="929640" cy="66402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06E27B0-EE0B-DA54-42F2-D0FAD9AE7A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3060" y="2949614"/>
            <a:ext cx="929640" cy="66402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10F21AB-AC25-5C3E-CB0E-DFB01B581B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8884" y="3390621"/>
            <a:ext cx="929640" cy="664029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306E260-9DF3-3886-C9BC-A57F54C2132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580" y="4495072"/>
            <a:ext cx="929640" cy="66402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028BAE4E-21BA-2C05-AEF9-112A4E2617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633" y="3188567"/>
            <a:ext cx="929640" cy="66402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26D3820-D7C6-827A-660A-BF49E5C516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525" y="2138896"/>
            <a:ext cx="929640" cy="6640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8DE34BAA-8C7B-039C-0F49-7C4625AEBA7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673" y="2435224"/>
            <a:ext cx="929640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7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84D9000-6554-6A88-A129-BF0C21F77115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Questions 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0ED1-8719-CA00-4AD3-C497FFE8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56" y1="52041" x2="34634" y2="58571"/>
                        <a14:foregroundMark x1="34634" y1="58571" x2="26707" y2="52857"/>
                        <a14:foregroundMark x1="26707" y1="52857" x2="26585" y2="52857"/>
                        <a14:foregroundMark x1="38171" y1="57551" x2="60610" y2="60816"/>
                        <a14:foregroundMark x1="60610" y1="60816" x2="67805" y2="54898"/>
                        <a14:foregroundMark x1="67805" y1="54898" x2="69268" y2="49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00974" y="1996068"/>
            <a:ext cx="3163079" cy="18901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8A497A1-EB24-99F8-922A-5C2019211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79" b="95492" l="4146" r="97561">
                        <a14:foregroundMark x1="12561" y1="45242" x2="6098" y2="52922"/>
                        <a14:foregroundMark x1="6098" y1="52922" x2="9756" y2="71619"/>
                        <a14:foregroundMark x1="9756" y1="71619" x2="43659" y2="89482"/>
                        <a14:foregroundMark x1="43659" y1="89482" x2="66098" y2="93990"/>
                        <a14:foregroundMark x1="66098" y1="93990" x2="72561" y2="90818"/>
                        <a14:foregroundMark x1="72561" y1="90818" x2="72683" y2="90150"/>
                        <a14:foregroundMark x1="68293" y1="42738" x2="62439" y2="30217"/>
                        <a14:foregroundMark x1="62439" y1="30217" x2="40610" y2="56093"/>
                        <a14:foregroundMark x1="40610" y1="56093" x2="38537" y2="75459"/>
                        <a14:foregroundMark x1="45854" y1="53589" x2="50122" y2="66110"/>
                        <a14:foregroundMark x1="50122" y1="66110" x2="69146" y2="82638"/>
                        <a14:foregroundMark x1="69146" y1="82638" x2="81341" y2="64441"/>
                        <a14:foregroundMark x1="81341" y1="64441" x2="73415" y2="30885"/>
                        <a14:foregroundMark x1="73415" y1="30885" x2="69024" y2="21870"/>
                        <a14:foregroundMark x1="69024" y1="21870" x2="68780" y2="21870"/>
                        <a14:foregroundMark x1="66707" y1="19866" x2="57195" y2="21202"/>
                        <a14:foregroundMark x1="57195" y1="21202" x2="39634" y2="36394"/>
                        <a14:foregroundMark x1="39634" y1="36394" x2="36585" y2="42571"/>
                        <a14:foregroundMark x1="33537" y1="46077" x2="31829" y2="36227"/>
                        <a14:foregroundMark x1="31829" y1="36227" x2="37073" y2="20534"/>
                        <a14:foregroundMark x1="37073" y1="20534" x2="49268" y2="14357"/>
                        <a14:foregroundMark x1="49268" y1="14357" x2="63171" y2="33890"/>
                        <a14:foregroundMark x1="63171" y1="33890" x2="65732" y2="42070"/>
                        <a14:foregroundMark x1="68171" y1="41235" x2="50732" y2="22705"/>
                        <a14:foregroundMark x1="50732" y1="22705" x2="31463" y2="22371"/>
                        <a14:foregroundMark x1="31463" y1="22371" x2="22073" y2="47746"/>
                        <a14:foregroundMark x1="32317" y1="47746" x2="40366" y2="49750"/>
                        <a14:foregroundMark x1="40366" y1="49750" x2="55732" y2="48748"/>
                        <a14:foregroundMark x1="55732" y1="48748" x2="58780" y2="46411"/>
                        <a14:foregroundMark x1="34756" y1="77963" x2="49756" y2="81135"/>
                        <a14:foregroundMark x1="71220" y1="76628" x2="81951" y2="75960"/>
                        <a14:foregroundMark x1="66829" y1="84307" x2="73415" y2="83472"/>
                        <a14:foregroundMark x1="73415" y1="83472" x2="85976" y2="75626"/>
                        <a14:foregroundMark x1="85976" y1="75626" x2="84878" y2="62104"/>
                        <a14:foregroundMark x1="84878" y1="62104" x2="72073" y2="44407"/>
                        <a14:foregroundMark x1="72073" y1="44407" x2="67195" y2="31052"/>
                        <a14:foregroundMark x1="67195" y1="31052" x2="64268" y2="27379"/>
                        <a14:foregroundMark x1="21585" y1="49416" x2="12683" y2="54257"/>
                        <a14:foregroundMark x1="12683" y1="54257" x2="6463" y2="54090"/>
                        <a14:foregroundMark x1="6463" y1="54090" x2="3293" y2="61937"/>
                        <a14:foregroundMark x1="3293" y1="61937" x2="4512" y2="70284"/>
                        <a14:foregroundMark x1="4512" y1="70284" x2="11098" y2="70284"/>
                        <a14:foregroundMark x1="56707" y1="63439" x2="25854" y2="62938"/>
                        <a14:foregroundMark x1="25854" y1="62938" x2="23293" y2="62104"/>
                        <a14:foregroundMark x1="59756" y1="66110" x2="66951" y2="62771"/>
                        <a14:foregroundMark x1="66951" y1="62771" x2="74268" y2="54758"/>
                        <a14:foregroundMark x1="74268" y1="54758" x2="74146" y2="52421"/>
                        <a14:foregroundMark x1="25854" y1="56594" x2="18659" y2="56928"/>
                        <a14:foregroundMark x1="18659" y1="56928" x2="18293" y2="60100"/>
                        <a14:foregroundMark x1="19024" y1="38731" x2="21220" y2="28548"/>
                        <a14:foregroundMark x1="20366" y1="23539" x2="23902" y2="14023"/>
                        <a14:foregroundMark x1="27805" y1="13356" x2="34512" y2="12020"/>
                        <a14:foregroundMark x1="34512" y1="12020" x2="34512" y2="12020"/>
                        <a14:foregroundMark x1="35244" y1="12020" x2="54146" y2="8013"/>
                        <a14:foregroundMark x1="91951" y1="63773" x2="97561" y2="72120"/>
                        <a14:foregroundMark x1="97561" y1="72120" x2="95976" y2="77462"/>
                        <a14:foregroundMark x1="57073" y1="95492" x2="43171" y2="94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751" y="2112797"/>
            <a:ext cx="2427697" cy="177340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D779FCF-72A6-7627-4F31-4BD0AADC3A46}"/>
              </a:ext>
            </a:extLst>
          </p:cNvPr>
          <p:cNvGrpSpPr/>
          <p:nvPr/>
        </p:nvGrpSpPr>
        <p:grpSpPr>
          <a:xfrm>
            <a:off x="4314825" y="1571625"/>
            <a:ext cx="3562350" cy="1000125"/>
            <a:chOff x="4314825" y="1571625"/>
            <a:chExt cx="3562350" cy="1000125"/>
          </a:xfrm>
          <a:solidFill>
            <a:schemeClr val="bg1">
              <a:lumMod val="95000"/>
            </a:schemeClr>
          </a:solidFill>
        </p:grpSpPr>
        <p:sp>
          <p:nvSpPr>
            <p:cNvPr id="6" name="Bulle narrative : rectangle à coins arrondis 5">
              <a:extLst>
                <a:ext uri="{FF2B5EF4-FFF2-40B4-BE49-F238E27FC236}">
                  <a16:creationId xmlns:a16="http://schemas.microsoft.com/office/drawing/2014/main" id="{210030CC-9FD7-9074-4B6A-4FCA1020E8F1}"/>
                </a:ext>
              </a:extLst>
            </p:cNvPr>
            <p:cNvSpPr/>
            <p:nvPr/>
          </p:nvSpPr>
          <p:spPr>
            <a:xfrm>
              <a:off x="4314825" y="1571625"/>
              <a:ext cx="3562350" cy="1000125"/>
            </a:xfrm>
            <a:prstGeom prst="wedgeRoundRectCallout">
              <a:avLst>
                <a:gd name="adj1" fmla="val -52384"/>
                <a:gd name="adj2" fmla="val 112024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Bulle narrative : rectangle à coins arrondis 6">
              <a:extLst>
                <a:ext uri="{FF2B5EF4-FFF2-40B4-BE49-F238E27FC236}">
                  <a16:creationId xmlns:a16="http://schemas.microsoft.com/office/drawing/2014/main" id="{8D7FAB16-48C8-5085-4D05-2647AE42247D}"/>
                </a:ext>
              </a:extLst>
            </p:cNvPr>
            <p:cNvSpPr/>
            <p:nvPr/>
          </p:nvSpPr>
          <p:spPr>
            <a:xfrm>
              <a:off x="4314825" y="1571625"/>
              <a:ext cx="3562350" cy="1000125"/>
            </a:xfrm>
            <a:prstGeom prst="wedgeRoundRectCallout">
              <a:avLst>
                <a:gd name="adj1" fmla="val 55637"/>
                <a:gd name="adj2" fmla="val 114881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Did</a:t>
              </a: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 err="1">
                  <a:solidFill>
                    <a:schemeClr val="tx1"/>
                  </a:solidFill>
                </a:rPr>
                <a:t>you</a:t>
              </a: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 err="1">
                  <a:solidFill>
                    <a:schemeClr val="tx1"/>
                  </a:solidFill>
                </a:rPr>
                <a:t>remember</a:t>
              </a: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 err="1">
                  <a:solidFill>
                    <a:schemeClr val="tx1"/>
                  </a:solidFill>
                </a:rPr>
                <a:t>everything</a:t>
              </a:r>
              <a:r>
                <a:rPr lang="fr-FR" dirty="0">
                  <a:solidFill>
                    <a:schemeClr val="tx1"/>
                  </a:solidFill>
                </a:rPr>
                <a:t> ?</a:t>
              </a:r>
              <a:endParaRPr lang="fr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DAE0609-DB2D-D34E-EE5C-406F948FBB3A}"/>
              </a:ext>
            </a:extLst>
          </p:cNvPr>
          <p:cNvSpPr/>
          <p:nvPr/>
        </p:nvSpPr>
        <p:spPr>
          <a:xfrm>
            <a:off x="3759999" y="3852065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White </a:t>
            </a:r>
            <a:r>
              <a:rPr lang="fr-FR" dirty="0" err="1">
                <a:solidFill>
                  <a:schemeClr val="tx1"/>
                </a:solidFill>
              </a:rPr>
              <a:t>hats</a:t>
            </a:r>
            <a:r>
              <a:rPr lang="fr-FR" dirty="0">
                <a:solidFill>
                  <a:schemeClr val="tx1"/>
                </a:solidFill>
              </a:rPr>
              <a:t> and black </a:t>
            </a:r>
            <a:r>
              <a:rPr lang="fr-FR" dirty="0" err="1">
                <a:solidFill>
                  <a:schemeClr val="tx1"/>
                </a:solidFill>
              </a:rPr>
              <a:t>hats</a:t>
            </a:r>
            <a:r>
              <a:rPr lang="fr-FR" dirty="0">
                <a:solidFill>
                  <a:schemeClr val="tx1"/>
                </a:solidFill>
              </a:rPr>
              <a:t>.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White </a:t>
            </a:r>
            <a:r>
              <a:rPr lang="fr-FR" dirty="0" err="1">
                <a:solidFill>
                  <a:schemeClr val="tx1"/>
                </a:solidFill>
              </a:rPr>
              <a:t>hats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hunt</a:t>
            </a:r>
            <a:r>
              <a:rPr lang="fr-FR" dirty="0">
                <a:solidFill>
                  <a:schemeClr val="tx1"/>
                </a:solidFill>
              </a:rPr>
              <a:t> bugs </a:t>
            </a:r>
            <a:r>
              <a:rPr lang="fr-FR" dirty="0" err="1">
                <a:solidFill>
                  <a:schemeClr val="tx1"/>
                </a:solidFill>
              </a:rPr>
              <a:t>while</a:t>
            </a:r>
            <a:r>
              <a:rPr lang="fr-FR" dirty="0">
                <a:solidFill>
                  <a:schemeClr val="tx1"/>
                </a:solidFill>
              </a:rPr>
              <a:t> black </a:t>
            </a:r>
            <a:r>
              <a:rPr lang="fr-FR" dirty="0" err="1">
                <a:solidFill>
                  <a:schemeClr val="tx1"/>
                </a:solidFill>
              </a:rPr>
              <a:t>hats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whant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find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them</a:t>
            </a:r>
            <a:r>
              <a:rPr lang="fr-FR" dirty="0">
                <a:solidFill>
                  <a:schemeClr val="tx1"/>
                </a:solidFill>
              </a:rPr>
              <a:t> to use </a:t>
            </a:r>
            <a:r>
              <a:rPr lang="fr-FR" dirty="0" err="1">
                <a:solidFill>
                  <a:schemeClr val="tx1"/>
                </a:solidFill>
              </a:rPr>
              <a:t>them</a:t>
            </a:r>
            <a:r>
              <a:rPr lang="fr-FR" dirty="0">
                <a:solidFill>
                  <a:schemeClr val="tx1"/>
                </a:solidFill>
              </a:rPr>
              <a:t>.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491B7FB-C8C7-FF80-9953-1015D8F55477}"/>
              </a:ext>
            </a:extLst>
          </p:cNvPr>
          <p:cNvSpPr/>
          <p:nvPr/>
        </p:nvSpPr>
        <p:spPr>
          <a:xfrm>
            <a:off x="3759998" y="3852065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They</a:t>
            </a:r>
            <a:r>
              <a:rPr lang="fr-FR" dirty="0">
                <a:solidFill>
                  <a:schemeClr val="tx1"/>
                </a:solidFill>
              </a:rPr>
              <a:t> use social manipulation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2A6AE9D-AE00-F112-51C3-32DB27A53724}"/>
              </a:ext>
            </a:extLst>
          </p:cNvPr>
          <p:cNvSpPr/>
          <p:nvPr/>
        </p:nvSpPr>
        <p:spPr>
          <a:xfrm>
            <a:off x="3759998" y="3852767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The buffer </a:t>
            </a:r>
            <a:r>
              <a:rPr lang="fr-FR" dirty="0" err="1">
                <a:solidFill>
                  <a:schemeClr val="tx1"/>
                </a:solidFill>
              </a:rPr>
              <a:t>overflow</a:t>
            </a:r>
            <a:r>
              <a:rPr lang="fr-FR" dirty="0">
                <a:solidFill>
                  <a:schemeClr val="tx1"/>
                </a:solidFill>
              </a:rPr>
              <a:t> and the code injection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90FDE68F-353F-ACE2-53F2-A483CCC927DE}"/>
              </a:ext>
            </a:extLst>
          </p:cNvPr>
          <p:cNvSpPr/>
          <p:nvPr/>
        </p:nvSpPr>
        <p:spPr>
          <a:xfrm>
            <a:off x="3759997" y="3846722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Bounds</a:t>
            </a:r>
            <a:r>
              <a:rPr lang="fr-FR" dirty="0">
                <a:solidFill>
                  <a:schemeClr val="tx1"/>
                </a:solidFill>
              </a:rPr>
              <a:t> checking, </a:t>
            </a:r>
            <a:r>
              <a:rPr lang="fr-FR" dirty="0" err="1">
                <a:solidFill>
                  <a:schemeClr val="tx1"/>
                </a:solidFill>
              </a:rPr>
              <a:t>randomizing</a:t>
            </a:r>
            <a:r>
              <a:rPr lang="fr-FR" dirty="0">
                <a:solidFill>
                  <a:schemeClr val="tx1"/>
                </a:solidFill>
              </a:rPr>
              <a:t> the memory location of the variables, use canaries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ACCCD37D-79CC-97AC-2E47-14CA9D18EA48}"/>
              </a:ext>
            </a:extLst>
          </p:cNvPr>
          <p:cNvSpPr/>
          <p:nvPr/>
        </p:nvSpPr>
        <p:spPr>
          <a:xfrm>
            <a:off x="3759997" y="3843917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They</a:t>
            </a:r>
            <a:r>
              <a:rPr lang="fr-FR" dirty="0">
                <a:solidFill>
                  <a:schemeClr val="tx1"/>
                </a:solidFill>
              </a:rPr>
              <a:t> are </a:t>
            </a:r>
            <a:r>
              <a:rPr lang="fr-FR" dirty="0" err="1">
                <a:solidFill>
                  <a:schemeClr val="tx1"/>
                </a:solidFill>
              </a:rPr>
              <a:t>still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some</a:t>
            </a:r>
            <a:r>
              <a:rPr lang="fr-FR" dirty="0">
                <a:solidFill>
                  <a:schemeClr val="tx1"/>
                </a:solidFill>
              </a:rPr>
              <a:t> bugs </a:t>
            </a:r>
            <a:r>
              <a:rPr lang="fr-FR" dirty="0" err="1">
                <a:solidFill>
                  <a:schemeClr val="tx1"/>
                </a:solidFill>
              </a:rPr>
              <a:t>that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dirty="0" err="1">
                <a:solidFill>
                  <a:schemeClr val="tx1"/>
                </a:solidFill>
              </a:rPr>
              <a:t>creator’s</a:t>
            </a:r>
            <a:r>
              <a:rPr lang="fr-FR" dirty="0">
                <a:solidFill>
                  <a:schemeClr val="tx1"/>
                </a:solidFill>
              </a:rPr>
              <a:t> software </a:t>
            </a:r>
            <a:r>
              <a:rPr lang="fr-FR" dirty="0" err="1">
                <a:solidFill>
                  <a:schemeClr val="tx1"/>
                </a:solidFill>
              </a:rPr>
              <a:t>isn’t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aware</a:t>
            </a:r>
            <a:r>
              <a:rPr lang="fr-FR" dirty="0">
                <a:solidFill>
                  <a:schemeClr val="tx1"/>
                </a:solidFill>
              </a:rPr>
              <a:t> of</a:t>
            </a:r>
            <a:endParaRPr lang="fr-BE" dirty="0">
              <a:solidFill>
                <a:schemeClr val="tx1"/>
              </a:solidFill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1D9DA5-56CD-28B9-9B3D-A54876255087}"/>
              </a:ext>
            </a:extLst>
          </p:cNvPr>
          <p:cNvGrpSpPr/>
          <p:nvPr/>
        </p:nvGrpSpPr>
        <p:grpSpPr>
          <a:xfrm>
            <a:off x="3759999" y="3515023"/>
            <a:ext cx="4431029" cy="1466551"/>
            <a:chOff x="8965320" y="3440277"/>
            <a:chExt cx="4431029" cy="1466551"/>
          </a:xfrm>
        </p:grpSpPr>
        <p:sp>
          <p:nvSpPr>
            <p:cNvPr id="23" name="Rectangle : avec coins arrondis en haut 22">
              <a:extLst>
                <a:ext uri="{FF2B5EF4-FFF2-40B4-BE49-F238E27FC236}">
                  <a16:creationId xmlns:a16="http://schemas.microsoft.com/office/drawing/2014/main" id="{9EF99529-1E89-C9CF-A2E4-CD2C2E6A1CC5}"/>
                </a:ext>
              </a:extLst>
            </p:cNvPr>
            <p:cNvSpPr/>
            <p:nvPr/>
          </p:nvSpPr>
          <p:spPr>
            <a:xfrm>
              <a:off x="8965320" y="3440277"/>
              <a:ext cx="4431029" cy="1466551"/>
            </a:xfrm>
            <a:prstGeom prst="round2SameRect">
              <a:avLst>
                <a:gd name="adj1" fmla="val 23371"/>
                <a:gd name="adj2" fmla="val 0"/>
              </a:avLst>
            </a:prstGeom>
            <a:solidFill>
              <a:srgbClr val="69DBFD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What</a:t>
              </a:r>
              <a:r>
                <a:rPr lang="fr-FR" dirty="0">
                  <a:solidFill>
                    <a:schemeClr val="tx1"/>
                  </a:solidFill>
                </a:rPr>
                <a:t> are the </a:t>
              </a:r>
              <a:r>
                <a:rPr lang="fr-FR" dirty="0" err="1">
                  <a:solidFill>
                    <a:schemeClr val="tx1"/>
                  </a:solidFill>
                </a:rPr>
                <a:t>two</a:t>
              </a:r>
              <a:r>
                <a:rPr lang="fr-FR" dirty="0">
                  <a:solidFill>
                    <a:schemeClr val="tx1"/>
                  </a:solidFill>
                </a:rPr>
                <a:t> types of hackers and </a:t>
              </a:r>
              <a:r>
                <a:rPr lang="fr-FR" dirty="0" err="1">
                  <a:solidFill>
                    <a:schemeClr val="tx1"/>
                  </a:solidFill>
                </a:rPr>
                <a:t>what</a:t>
              </a:r>
              <a:r>
                <a:rPr lang="fr-FR" dirty="0">
                  <a:solidFill>
                    <a:schemeClr val="tx1"/>
                  </a:solidFill>
                </a:rPr>
                <a:t> do </a:t>
              </a:r>
              <a:r>
                <a:rPr lang="fr-FR" dirty="0" err="1">
                  <a:solidFill>
                    <a:schemeClr val="tx1"/>
                  </a:solidFill>
                </a:rPr>
                <a:t>they</a:t>
              </a:r>
              <a:r>
                <a:rPr lang="fr-FR" dirty="0">
                  <a:solidFill>
                    <a:schemeClr val="tx1"/>
                  </a:solidFill>
                </a:rPr>
                <a:t> do ?</a:t>
              </a:r>
              <a:endParaRPr lang="fr-BE" dirty="0">
                <a:solidFill>
                  <a:schemeClr val="tx1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11BB96C5-D4AD-6343-1FC5-80024966E86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188182" y="3657482"/>
              <a:ext cx="183534" cy="209715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BDD1624-C558-B031-5AA8-8C3CFD5B3E6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594579" y="3664972"/>
              <a:ext cx="183534" cy="209715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A908CBF-1CFF-8A74-1546-89936980B0A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000975" y="3672462"/>
              <a:ext cx="183534" cy="209715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69BB763-3EC1-6903-8316-6713B8F4DF4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2554060" y="3624410"/>
              <a:ext cx="635813" cy="209715"/>
            </a:xfrm>
            <a:prstGeom prst="roundRect">
              <a:avLst>
                <a:gd name="adj" fmla="val 50000"/>
              </a:avLst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17146869-FEF8-B86D-3728-72FD367AC510}"/>
              </a:ext>
            </a:extLst>
          </p:cNvPr>
          <p:cNvSpPr txBox="1"/>
          <p:nvPr/>
        </p:nvSpPr>
        <p:spPr>
          <a:xfrm>
            <a:off x="4074628" y="3984643"/>
            <a:ext cx="3802547" cy="646331"/>
          </a:xfrm>
          <a:prstGeom prst="rect">
            <a:avLst/>
          </a:prstGeom>
          <a:solidFill>
            <a:srgbClr val="69DBFD"/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What’s</a:t>
            </a:r>
            <a:r>
              <a:rPr lang="fr-FR" dirty="0"/>
              <a:t> the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hackers use for </a:t>
            </a:r>
            <a:r>
              <a:rPr lang="fr-FR" dirty="0" err="1"/>
              <a:t>their</a:t>
            </a:r>
            <a:r>
              <a:rPr lang="fr-FR" dirty="0"/>
              <a:t> cyber </a:t>
            </a:r>
            <a:r>
              <a:rPr lang="fr-FR" dirty="0" err="1"/>
              <a:t>attacks</a:t>
            </a:r>
            <a:r>
              <a:rPr lang="fr-FR" dirty="0"/>
              <a:t> ?</a:t>
            </a:r>
            <a:endParaRPr lang="fr-BE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A65615F-4A63-4B7F-81E1-3CC26FA586CC}"/>
              </a:ext>
            </a:extLst>
          </p:cNvPr>
          <p:cNvSpPr txBox="1"/>
          <p:nvPr/>
        </p:nvSpPr>
        <p:spPr>
          <a:xfrm>
            <a:off x="4074628" y="3991176"/>
            <a:ext cx="3802547" cy="646331"/>
          </a:xfrm>
          <a:prstGeom prst="rect">
            <a:avLst/>
          </a:prstGeom>
          <a:solidFill>
            <a:srgbClr val="69DB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are the </a:t>
            </a:r>
            <a:r>
              <a:rPr lang="fr-FR" dirty="0" err="1"/>
              <a:t>two</a:t>
            </a:r>
            <a:r>
              <a:rPr lang="fr-FR" dirty="0"/>
              <a:t> types of injection </a:t>
            </a:r>
            <a:r>
              <a:rPr lang="fr-FR" dirty="0" err="1"/>
              <a:t>attacks</a:t>
            </a:r>
            <a:r>
              <a:rPr lang="fr-FR" dirty="0"/>
              <a:t> ?</a:t>
            </a:r>
            <a:endParaRPr lang="fr-BE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5CB76A3-ECFF-F460-6693-6E4ED1F5F30B}"/>
              </a:ext>
            </a:extLst>
          </p:cNvPr>
          <p:cNvSpPr txBox="1"/>
          <p:nvPr/>
        </p:nvSpPr>
        <p:spPr>
          <a:xfrm>
            <a:off x="4166395" y="3979704"/>
            <a:ext cx="3802547" cy="646331"/>
          </a:xfrm>
          <a:prstGeom prst="rect">
            <a:avLst/>
          </a:prstGeom>
          <a:solidFill>
            <a:srgbClr val="69DB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avoid</a:t>
            </a:r>
            <a:r>
              <a:rPr lang="fr-FR" dirty="0"/>
              <a:t> injection </a:t>
            </a:r>
            <a:r>
              <a:rPr lang="fr-FR" dirty="0" err="1"/>
              <a:t>attacks</a:t>
            </a:r>
            <a:r>
              <a:rPr lang="fr-FR" dirty="0"/>
              <a:t> ?</a:t>
            </a:r>
          </a:p>
          <a:p>
            <a:pPr algn="ctr"/>
            <a:endParaRPr lang="fr-BE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5C6FCC0-522D-1B99-1046-086F34EECB6C}"/>
              </a:ext>
            </a:extLst>
          </p:cNvPr>
          <p:cNvSpPr txBox="1"/>
          <p:nvPr/>
        </p:nvSpPr>
        <p:spPr>
          <a:xfrm>
            <a:off x="4194726" y="4020266"/>
            <a:ext cx="3802547" cy="646331"/>
          </a:xfrm>
          <a:prstGeom prst="rect">
            <a:avLst/>
          </a:prstGeom>
          <a:solidFill>
            <a:srgbClr val="69DB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Why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computer’s</a:t>
            </a:r>
            <a:r>
              <a:rPr lang="fr-FR" dirty="0"/>
              <a:t> software up to date 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1189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0.00026 0.1439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5E-6 -1.85185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72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0.00026 0.1439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-4.16667E-6 3.7037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19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00026 0.1439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-4.16667E-6 2.222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19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-0.00026 0.14398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-4.16667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19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26 0.14398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-4.16667E-6 1.1111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4" grpId="0" animBg="1"/>
      <p:bldP spid="55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E80ED1-8719-CA00-4AD3-C497FFE8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56" y1="52041" x2="34634" y2="58571"/>
                        <a14:foregroundMark x1="34634" y1="58571" x2="26707" y2="52857"/>
                        <a14:foregroundMark x1="26707" y1="52857" x2="26585" y2="52857"/>
                        <a14:foregroundMark x1="38171" y1="57551" x2="60610" y2="60816"/>
                        <a14:foregroundMark x1="60610" y1="60816" x2="67805" y2="54898"/>
                        <a14:foregroundMark x1="67805" y1="54898" x2="69268" y2="49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81704" y="2578790"/>
            <a:ext cx="3873372" cy="23145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8A497A1-EB24-99F8-922A-5C2019211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79" b="95492" l="4146" r="97561">
                        <a14:foregroundMark x1="12561" y1="45242" x2="6098" y2="52922"/>
                        <a14:foregroundMark x1="6098" y1="52922" x2="9756" y2="71619"/>
                        <a14:foregroundMark x1="9756" y1="71619" x2="43659" y2="89482"/>
                        <a14:foregroundMark x1="43659" y1="89482" x2="66098" y2="93990"/>
                        <a14:foregroundMark x1="66098" y1="93990" x2="72561" y2="90818"/>
                        <a14:foregroundMark x1="72561" y1="90818" x2="72683" y2="90150"/>
                        <a14:foregroundMark x1="68293" y1="42738" x2="62439" y2="30217"/>
                        <a14:foregroundMark x1="62439" y1="30217" x2="40610" y2="56093"/>
                        <a14:foregroundMark x1="40610" y1="56093" x2="38537" y2="75459"/>
                        <a14:foregroundMark x1="45854" y1="53589" x2="50122" y2="66110"/>
                        <a14:foregroundMark x1="50122" y1="66110" x2="69146" y2="82638"/>
                        <a14:foregroundMark x1="69146" y1="82638" x2="81341" y2="64441"/>
                        <a14:foregroundMark x1="81341" y1="64441" x2="73415" y2="30885"/>
                        <a14:foregroundMark x1="73415" y1="30885" x2="69024" y2="21870"/>
                        <a14:foregroundMark x1="69024" y1="21870" x2="68780" y2="21870"/>
                        <a14:foregroundMark x1="66707" y1="19866" x2="57195" y2="21202"/>
                        <a14:foregroundMark x1="57195" y1="21202" x2="39634" y2="36394"/>
                        <a14:foregroundMark x1="39634" y1="36394" x2="36585" y2="42571"/>
                        <a14:foregroundMark x1="33537" y1="46077" x2="31829" y2="36227"/>
                        <a14:foregroundMark x1="31829" y1="36227" x2="37073" y2="20534"/>
                        <a14:foregroundMark x1="37073" y1="20534" x2="49268" y2="14357"/>
                        <a14:foregroundMark x1="49268" y1="14357" x2="63171" y2="33890"/>
                        <a14:foregroundMark x1="63171" y1="33890" x2="65732" y2="42070"/>
                        <a14:foregroundMark x1="68171" y1="41235" x2="50732" y2="22705"/>
                        <a14:foregroundMark x1="50732" y1="22705" x2="31463" y2="22371"/>
                        <a14:foregroundMark x1="31463" y1="22371" x2="22073" y2="47746"/>
                        <a14:foregroundMark x1="32317" y1="47746" x2="40366" y2="49750"/>
                        <a14:foregroundMark x1="40366" y1="49750" x2="55732" y2="48748"/>
                        <a14:foregroundMark x1="55732" y1="48748" x2="58780" y2="46411"/>
                        <a14:foregroundMark x1="34756" y1="77963" x2="49756" y2="81135"/>
                        <a14:foregroundMark x1="71220" y1="76628" x2="81951" y2="75960"/>
                        <a14:foregroundMark x1="66829" y1="84307" x2="73415" y2="83472"/>
                        <a14:foregroundMark x1="73415" y1="83472" x2="85976" y2="75626"/>
                        <a14:foregroundMark x1="85976" y1="75626" x2="84878" y2="62104"/>
                        <a14:foregroundMark x1="84878" y1="62104" x2="72073" y2="44407"/>
                        <a14:foregroundMark x1="72073" y1="44407" x2="67195" y2="31052"/>
                        <a14:foregroundMark x1="67195" y1="31052" x2="64268" y2="27379"/>
                        <a14:foregroundMark x1="21585" y1="49416" x2="12683" y2="54257"/>
                        <a14:foregroundMark x1="12683" y1="54257" x2="6463" y2="54090"/>
                        <a14:foregroundMark x1="6463" y1="54090" x2="3293" y2="61937"/>
                        <a14:foregroundMark x1="3293" y1="61937" x2="4512" y2="70284"/>
                        <a14:foregroundMark x1="4512" y1="70284" x2="11098" y2="70284"/>
                        <a14:foregroundMark x1="56707" y1="63439" x2="25854" y2="62938"/>
                        <a14:foregroundMark x1="25854" y1="62938" x2="23293" y2="62104"/>
                        <a14:foregroundMark x1="59756" y1="66110" x2="66951" y2="62771"/>
                        <a14:foregroundMark x1="66951" y1="62771" x2="74268" y2="54758"/>
                        <a14:foregroundMark x1="74268" y1="54758" x2="74146" y2="52421"/>
                        <a14:foregroundMark x1="25854" y1="56594" x2="18659" y2="56928"/>
                        <a14:foregroundMark x1="18659" y1="56928" x2="18293" y2="60100"/>
                        <a14:foregroundMark x1="19024" y1="38731" x2="21220" y2="28548"/>
                        <a14:foregroundMark x1="20366" y1="23539" x2="23902" y2="14023"/>
                        <a14:foregroundMark x1="27805" y1="13356" x2="34512" y2="12020"/>
                        <a14:foregroundMark x1="34512" y1="12020" x2="34512" y2="12020"/>
                        <a14:foregroundMark x1="35244" y1="12020" x2="54146" y2="8013"/>
                        <a14:foregroundMark x1="91951" y1="63773" x2="97561" y2="72120"/>
                        <a14:foregroundMark x1="97561" y1="72120" x2="95976" y2="77462"/>
                        <a14:foregroundMark x1="57073" y1="95492" x2="43171" y2="94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44" y="2768570"/>
            <a:ext cx="2908736" cy="2124796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D779FCF-72A6-7627-4F31-4BD0AADC3A46}"/>
              </a:ext>
            </a:extLst>
          </p:cNvPr>
          <p:cNvGrpSpPr/>
          <p:nvPr/>
        </p:nvGrpSpPr>
        <p:grpSpPr>
          <a:xfrm>
            <a:off x="4195556" y="2578790"/>
            <a:ext cx="3562350" cy="1000125"/>
            <a:chOff x="4314825" y="1571625"/>
            <a:chExt cx="3562350" cy="1000125"/>
          </a:xfrm>
          <a:solidFill>
            <a:schemeClr val="bg1">
              <a:lumMod val="95000"/>
            </a:schemeClr>
          </a:solidFill>
        </p:grpSpPr>
        <p:sp>
          <p:nvSpPr>
            <p:cNvPr id="6" name="Bulle narrative : rectangle à coins arrondis 5">
              <a:extLst>
                <a:ext uri="{FF2B5EF4-FFF2-40B4-BE49-F238E27FC236}">
                  <a16:creationId xmlns:a16="http://schemas.microsoft.com/office/drawing/2014/main" id="{210030CC-9FD7-9074-4B6A-4FCA1020E8F1}"/>
                </a:ext>
              </a:extLst>
            </p:cNvPr>
            <p:cNvSpPr/>
            <p:nvPr/>
          </p:nvSpPr>
          <p:spPr>
            <a:xfrm>
              <a:off x="4314825" y="1571625"/>
              <a:ext cx="3562350" cy="1000125"/>
            </a:xfrm>
            <a:prstGeom prst="wedgeRoundRectCallout">
              <a:avLst>
                <a:gd name="adj1" fmla="val -52384"/>
                <a:gd name="adj2" fmla="val 112024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Bulle narrative : rectangle à coins arrondis 6">
              <a:extLst>
                <a:ext uri="{FF2B5EF4-FFF2-40B4-BE49-F238E27FC236}">
                  <a16:creationId xmlns:a16="http://schemas.microsoft.com/office/drawing/2014/main" id="{8D7FAB16-48C8-5085-4D05-2647AE42247D}"/>
                </a:ext>
              </a:extLst>
            </p:cNvPr>
            <p:cNvSpPr/>
            <p:nvPr/>
          </p:nvSpPr>
          <p:spPr>
            <a:xfrm>
              <a:off x="4314825" y="1571625"/>
              <a:ext cx="3562350" cy="1000125"/>
            </a:xfrm>
            <a:prstGeom prst="wedgeRoundRectCallout">
              <a:avLst>
                <a:gd name="adj1" fmla="val 55637"/>
                <a:gd name="adj2" fmla="val 114881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Thank</a:t>
              </a: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 err="1">
                  <a:solidFill>
                    <a:schemeClr val="tx1"/>
                  </a:solidFill>
                </a:rPr>
                <a:t>you</a:t>
              </a:r>
              <a:r>
                <a:rPr lang="fr-FR" dirty="0">
                  <a:solidFill>
                    <a:schemeClr val="tx1"/>
                  </a:solidFill>
                </a:rPr>
                <a:t> for </a:t>
              </a:r>
              <a:r>
                <a:rPr lang="fr-FR" dirty="0" err="1">
                  <a:solidFill>
                    <a:schemeClr val="tx1"/>
                  </a:solidFill>
                </a:rPr>
                <a:t>listening</a:t>
              </a:r>
              <a:r>
                <a:rPr lang="fr-FR" dirty="0">
                  <a:solidFill>
                    <a:schemeClr val="tx1"/>
                  </a:solidFill>
                </a:rPr>
                <a:t> to us !</a:t>
              </a:r>
              <a:endParaRPr lang="fr-B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31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3A3F-0F10-34A9-6751-B3174038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7E645F9-F895-339D-190A-2D8CB7B403A1}"/>
              </a:ext>
            </a:extLst>
          </p:cNvPr>
          <p:cNvSpPr txBox="1"/>
          <p:nvPr/>
        </p:nvSpPr>
        <p:spPr>
          <a:xfrm>
            <a:off x="1243013" y="554832"/>
            <a:ext cx="1488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What’s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a hacker ? 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67923FD-2209-E9C4-57EE-EA4B626B3650}"/>
              </a:ext>
            </a:extLst>
          </p:cNvPr>
          <p:cNvGrpSpPr/>
          <p:nvPr/>
        </p:nvGrpSpPr>
        <p:grpSpPr>
          <a:xfrm>
            <a:off x="-101600" y="864231"/>
            <a:ext cx="8298069" cy="270724"/>
            <a:chOff x="-101600" y="864231"/>
            <a:chExt cx="8298069" cy="270724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CFC84D6-B0C7-D163-FB00-EEC7296A7034}"/>
                </a:ext>
              </a:extLst>
            </p:cNvPr>
            <p:cNvSpPr txBox="1"/>
            <p:nvPr/>
          </p:nvSpPr>
          <p:spPr>
            <a:xfrm>
              <a:off x="-101600" y="864231"/>
              <a:ext cx="1513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</a:rPr>
                <a:t>C:\Users\Clement&gt;</a:t>
              </a:r>
              <a:endParaRPr lang="fr-BE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482D458-D555-4E3B-017D-8F107ECFFDC3}"/>
                </a:ext>
              </a:extLst>
            </p:cNvPr>
            <p:cNvSpPr txBox="1"/>
            <p:nvPr/>
          </p:nvSpPr>
          <p:spPr>
            <a:xfrm>
              <a:off x="1133785" y="873345"/>
              <a:ext cx="70626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A hacker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is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someone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who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can,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with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some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technical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knowledge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, break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into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computer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systems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.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5C300142-D43D-9B62-AC98-535BD479A215}"/>
              </a:ext>
            </a:extLst>
          </p:cNvPr>
          <p:cNvSpPr txBox="1"/>
          <p:nvPr/>
        </p:nvSpPr>
        <p:spPr>
          <a:xfrm>
            <a:off x="-101600" y="1134955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FDF3455-BDA3-3D34-2163-F2322AC4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341"/>
            <a:ext cx="1894774" cy="278531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5208B33-8A3F-37C2-6C5F-583232B9D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1990072"/>
            <a:ext cx="1904491" cy="278531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AB95763-2648-139D-DE6D-292F4597E5FD}"/>
              </a:ext>
            </a:extLst>
          </p:cNvPr>
          <p:cNvSpPr txBox="1"/>
          <p:nvPr/>
        </p:nvSpPr>
        <p:spPr>
          <a:xfrm>
            <a:off x="1243013" y="1125841"/>
            <a:ext cx="421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The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differences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between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white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hats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and black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hats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.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66CE357-512A-0FAE-2B4A-437C9C77F6A2}"/>
              </a:ext>
            </a:extLst>
          </p:cNvPr>
          <p:cNvSpPr txBox="1"/>
          <p:nvPr/>
        </p:nvSpPr>
        <p:spPr>
          <a:xfrm>
            <a:off x="2759075" y="1990072"/>
            <a:ext cx="2876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Hunt bugs                   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Try to close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security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holes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Are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hired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by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companies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to   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perform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security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evaluations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6D5E814-5657-37D4-A29E-49DD672D463F}"/>
              </a:ext>
            </a:extLst>
          </p:cNvPr>
          <p:cNvSpPr txBox="1"/>
          <p:nvPr/>
        </p:nvSpPr>
        <p:spPr>
          <a:xfrm>
            <a:off x="8196469" y="2008300"/>
            <a:ext cx="2876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Malicious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Steal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Exploit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Sell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vulnerabilities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&amp; data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FD75B25-D62C-4B58-FD36-4F802AABBAF0}"/>
              </a:ext>
            </a:extLst>
          </p:cNvPr>
          <p:cNvSpPr txBox="1"/>
          <p:nvPr/>
        </p:nvSpPr>
        <p:spPr>
          <a:xfrm>
            <a:off x="-101600" y="5238092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Ordinateur portable">
                <a:extLst>
                  <a:ext uri="{FF2B5EF4-FFF2-40B4-BE49-F238E27FC236}">
                    <a16:creationId xmlns:a16="http://schemas.microsoft.com/office/drawing/2014/main" id="{BD1A3B1E-C344-BA77-8154-732CE1A7ED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2904147"/>
                  </p:ext>
                </p:extLst>
              </p:nvPr>
            </p:nvGraphicFramePr>
            <p:xfrm>
              <a:off x="1870942" y="185454"/>
              <a:ext cx="8459444" cy="579920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459444" cy="579920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367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Ordinateur portable">
                <a:extLst>
                  <a:ext uri="{FF2B5EF4-FFF2-40B4-BE49-F238E27FC236}">
                    <a16:creationId xmlns:a16="http://schemas.microsoft.com/office/drawing/2014/main" id="{BD1A3B1E-C344-BA77-8154-732CE1A7E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0942" y="185454"/>
                <a:ext cx="8459444" cy="5799201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36E3B8D-E462-7FD2-8D75-3D476FEF239A}"/>
              </a:ext>
            </a:extLst>
          </p:cNvPr>
          <p:cNvCxnSpPr>
            <a:cxnSpLocks/>
          </p:cNvCxnSpPr>
          <p:nvPr/>
        </p:nvCxnSpPr>
        <p:spPr>
          <a:xfrm>
            <a:off x="1335881" y="5416645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78812C0-0D5F-095C-6934-8EB3F3342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067" y="1434096"/>
            <a:ext cx="5208029" cy="29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6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Ordinateur portable">
                <a:extLst>
                  <a:ext uri="{FF2B5EF4-FFF2-40B4-BE49-F238E27FC236}">
                    <a16:creationId xmlns:a16="http://schemas.microsoft.com/office/drawing/2014/main" id="{BD1A3B1E-C344-BA77-8154-732CE1A7ED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7030558"/>
                  </p:ext>
                </p:extLst>
              </p:nvPr>
            </p:nvGraphicFramePr>
            <p:xfrm>
              <a:off x="-3743050" y="-2846127"/>
              <a:ext cx="19678099" cy="134114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678099" cy="1341149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30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Ordinateur portable">
                <a:extLst>
                  <a:ext uri="{FF2B5EF4-FFF2-40B4-BE49-F238E27FC236}">
                    <a16:creationId xmlns:a16="http://schemas.microsoft.com/office/drawing/2014/main" id="{BD1A3B1E-C344-BA77-8154-732CE1A7E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743050" y="-2846127"/>
                <a:ext cx="19678099" cy="13411491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36E3B8D-E462-7FD2-8D75-3D476FEF239A}"/>
              </a:ext>
            </a:extLst>
          </p:cNvPr>
          <p:cNvCxnSpPr>
            <a:cxnSpLocks/>
          </p:cNvCxnSpPr>
          <p:nvPr/>
        </p:nvCxnSpPr>
        <p:spPr>
          <a:xfrm>
            <a:off x="1335881" y="5416645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78812C0-0D5F-095C-6934-8EB3F3342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8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673CA6-96C1-E581-5DE8-CF6BD770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45"/>
            <a:ext cx="12192000" cy="68822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52DB11-F32A-D71E-CDFA-8B8CBAD71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949" b="780"/>
          <a:stretch/>
        </p:blipFill>
        <p:spPr>
          <a:xfrm>
            <a:off x="632460" y="220981"/>
            <a:ext cx="10927080" cy="59128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146627C-9D8B-F0E9-0436-379C309202DC}"/>
              </a:ext>
            </a:extLst>
          </p:cNvPr>
          <p:cNvSpPr txBox="1"/>
          <p:nvPr/>
        </p:nvSpPr>
        <p:spPr>
          <a:xfrm>
            <a:off x="3547110" y="1544978"/>
            <a:ext cx="509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>
                <a:latin typeface="Bahnschrift" panose="020B0502040204020203" pitchFamily="34" charset="0"/>
              </a:rPr>
              <a:t>The </a:t>
            </a:r>
            <a:r>
              <a:rPr lang="fr-FR" sz="2400" u="sng" dirty="0" err="1">
                <a:latin typeface="Bahnschrift" panose="020B0502040204020203" pitchFamily="34" charset="0"/>
              </a:rPr>
              <a:t>different</a:t>
            </a:r>
            <a:r>
              <a:rPr lang="fr-FR" sz="2400" u="sng" dirty="0">
                <a:latin typeface="Bahnschrift" panose="020B0502040204020203" pitchFamily="34" charset="0"/>
              </a:rPr>
              <a:t> </a:t>
            </a:r>
            <a:r>
              <a:rPr lang="fr-FR" sz="2400" u="sng" dirty="0" err="1">
                <a:latin typeface="Bahnschrift" panose="020B0502040204020203" pitchFamily="34" charset="0"/>
              </a:rPr>
              <a:t>kind</a:t>
            </a:r>
            <a:r>
              <a:rPr lang="fr-FR" sz="2400" u="sng" dirty="0">
                <a:latin typeface="Bahnschrift" panose="020B0502040204020203" pitchFamily="34" charset="0"/>
              </a:rPr>
              <a:t> of Cyber </a:t>
            </a:r>
            <a:r>
              <a:rPr lang="fr-FR" sz="2400" u="sng" dirty="0" err="1">
                <a:latin typeface="Bahnschrift" panose="020B0502040204020203" pitchFamily="34" charset="0"/>
              </a:rPr>
              <a:t>Attacks</a:t>
            </a:r>
            <a:endParaRPr lang="fr-BE" sz="2400" u="sng" dirty="0">
              <a:latin typeface="Bahnschrift" panose="020B0502040204020203" pitchFamily="34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C6CF18A-ED01-0D6C-D3AC-4D1147A9B4AD}"/>
              </a:ext>
            </a:extLst>
          </p:cNvPr>
          <p:cNvGrpSpPr/>
          <p:nvPr/>
        </p:nvGrpSpPr>
        <p:grpSpPr>
          <a:xfrm>
            <a:off x="2819400" y="2389924"/>
            <a:ext cx="812800" cy="572965"/>
            <a:chOff x="2819400" y="2389924"/>
            <a:chExt cx="812800" cy="572965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998275E-4A5B-AECC-5619-A58C7A2C49DB}"/>
                </a:ext>
              </a:extLst>
            </p:cNvPr>
            <p:cNvSpPr txBox="1"/>
            <p:nvPr/>
          </p:nvSpPr>
          <p:spPr>
            <a:xfrm>
              <a:off x="2819400" y="2491740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coding</a:t>
              </a:r>
              <a:endParaRPr lang="fr-BE" dirty="0"/>
            </a:p>
          </p:txBody>
        </p:sp>
        <p:sp>
          <p:nvSpPr>
            <p:cNvPr id="13" name="Signe de multiplication 12">
              <a:extLst>
                <a:ext uri="{FF2B5EF4-FFF2-40B4-BE49-F238E27FC236}">
                  <a16:creationId xmlns:a16="http://schemas.microsoft.com/office/drawing/2014/main" id="{1E2467EB-1DC0-75AE-8825-F9DF4CF22FCD}"/>
                </a:ext>
              </a:extLst>
            </p:cNvPr>
            <p:cNvSpPr/>
            <p:nvPr/>
          </p:nvSpPr>
          <p:spPr>
            <a:xfrm>
              <a:off x="2833370" y="2389924"/>
              <a:ext cx="784860" cy="572965"/>
            </a:xfrm>
            <a:prstGeom prst="mathMultiply">
              <a:avLst>
                <a:gd name="adj1" fmla="val 3520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7C10B39-82E5-148C-A3D4-864F6F301234}"/>
              </a:ext>
            </a:extLst>
          </p:cNvPr>
          <p:cNvGrpSpPr/>
          <p:nvPr/>
        </p:nvGrpSpPr>
        <p:grpSpPr>
          <a:xfrm>
            <a:off x="2771775" y="2783567"/>
            <a:ext cx="1009650" cy="572965"/>
            <a:chOff x="2911475" y="2774872"/>
            <a:chExt cx="1009650" cy="572965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4F80F7D-E76A-2538-EBEF-D01C7B009936}"/>
                </a:ext>
              </a:extLst>
            </p:cNvPr>
            <p:cNvSpPr txBox="1"/>
            <p:nvPr/>
          </p:nvSpPr>
          <p:spPr>
            <a:xfrm>
              <a:off x="2911475" y="2861072"/>
              <a:ext cx="100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scripting</a:t>
              </a:r>
              <a:endParaRPr lang="fr-BE" dirty="0"/>
            </a:p>
          </p:txBody>
        </p:sp>
        <p:sp>
          <p:nvSpPr>
            <p:cNvPr id="16" name="Signe de multiplication 15">
              <a:extLst>
                <a:ext uri="{FF2B5EF4-FFF2-40B4-BE49-F238E27FC236}">
                  <a16:creationId xmlns:a16="http://schemas.microsoft.com/office/drawing/2014/main" id="{FB20CEA5-8CFA-A8EA-90D5-BFAB341F8612}"/>
                </a:ext>
              </a:extLst>
            </p:cNvPr>
            <p:cNvSpPr/>
            <p:nvPr/>
          </p:nvSpPr>
          <p:spPr>
            <a:xfrm>
              <a:off x="2998788" y="2774872"/>
              <a:ext cx="784860" cy="572965"/>
            </a:xfrm>
            <a:prstGeom prst="mathMultiply">
              <a:avLst>
                <a:gd name="adj1" fmla="val 3520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7293E36-0BB6-433B-2D76-BAACE1D9EDC0}"/>
              </a:ext>
            </a:extLst>
          </p:cNvPr>
          <p:cNvSpPr/>
          <p:nvPr/>
        </p:nvSpPr>
        <p:spPr>
          <a:xfrm>
            <a:off x="3905568" y="2630239"/>
            <a:ext cx="95250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C385A12-3AC1-BC25-B634-55F308D11A74}"/>
              </a:ext>
            </a:extLst>
          </p:cNvPr>
          <p:cNvSpPr txBox="1"/>
          <p:nvPr/>
        </p:nvSpPr>
        <p:spPr>
          <a:xfrm>
            <a:off x="5391468" y="2669166"/>
            <a:ext cx="256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Social engineering</a:t>
            </a:r>
            <a:endParaRPr lang="fr-BE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63567A1-C7D9-0781-A2E0-F3BD2425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6" b="92353" l="10000" r="90000">
                        <a14:foregroundMark x1="66707" y1="16471" x2="51463" y2="8971"/>
                        <a14:foregroundMark x1="51463" y1="8971" x2="40000" y2="17353"/>
                        <a14:foregroundMark x1="40000" y1="17353" x2="30000" y2="33088"/>
                        <a14:foregroundMark x1="30000" y1="33088" x2="26341" y2="55147"/>
                        <a14:foregroundMark x1="26341" y1="55147" x2="40854" y2="86765"/>
                        <a14:foregroundMark x1="40854" y1="86765" x2="50122" y2="92353"/>
                        <a14:foregroundMark x1="50122" y1="92353" x2="69390" y2="79118"/>
                        <a14:foregroundMark x1="69390" y1="79118" x2="81585" y2="50000"/>
                        <a14:foregroundMark x1="81585" y1="50000" x2="63780" y2="30441"/>
                        <a14:foregroundMark x1="63780" y1="30441" x2="42439" y2="47941"/>
                        <a14:foregroundMark x1="42439" y1="47941" x2="61220" y2="59853"/>
                        <a14:foregroundMark x1="61220" y1="59853" x2="63293" y2="51029"/>
                        <a14:foregroundMark x1="63293" y1="51029" x2="61951" y2="51029"/>
                        <a14:foregroundMark x1="63537" y1="30588" x2="58171" y2="24559"/>
                        <a14:foregroundMark x1="58171" y1="24559" x2="48780" y2="26324"/>
                        <a14:foregroundMark x1="48780" y1="26324" x2="34024" y2="70882"/>
                        <a14:foregroundMark x1="34024" y1="70882" x2="48415" y2="77500"/>
                        <a14:foregroundMark x1="48415" y1="77500" x2="64390" y2="74118"/>
                        <a14:foregroundMark x1="64390" y1="74118" x2="70976" y2="65882"/>
                        <a14:foregroundMark x1="70976" y1="65882" x2="71098" y2="60294"/>
                        <a14:foregroundMark x1="71829" y1="57353" x2="70732" y2="39706"/>
                        <a14:foregroundMark x1="51098" y1="6324" x2="48780" y2="6176"/>
                        <a14:foregroundMark x1="60488" y1="26471" x2="52439" y2="15441"/>
                        <a14:foregroundMark x1="52439" y1="15441" x2="39756" y2="38235"/>
                        <a14:foregroundMark x1="39756" y1="38235" x2="30976" y2="45882"/>
                        <a14:foregroundMark x1="30976" y1="45882" x2="33415" y2="57647"/>
                        <a14:foregroundMark x1="33415" y1="57647" x2="27317" y2="67647"/>
                        <a14:foregroundMark x1="27317" y1="67647" x2="32927" y2="72794"/>
                        <a14:foregroundMark x1="32927" y1="72794" x2="34390" y2="7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934" y="2567349"/>
            <a:ext cx="690928" cy="572965"/>
          </a:xfrm>
          <a:prstGeom prst="rect">
            <a:avLst/>
          </a:prstGeom>
        </p:spPr>
      </p:pic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A419C97C-DF8B-1FB7-C4D6-BC3A8CAB2D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064660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6CAB856-ECE1-F254-4120-85C3E3CBFC4B}"/>
              </a:ext>
            </a:extLst>
          </p:cNvPr>
          <p:cNvSpPr txBox="1"/>
          <p:nvPr/>
        </p:nvSpPr>
        <p:spPr>
          <a:xfrm>
            <a:off x="5772468" y="3145974"/>
            <a:ext cx="929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phishing</a:t>
            </a:r>
            <a:endParaRPr lang="fr-BE" sz="1600" dirty="0"/>
          </a:p>
        </p:txBody>
      </p: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A9589FCF-95B5-1080-F040-7E5092B20B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369313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0C98064-A34A-BA2D-9AF3-008F0BDDCF09}"/>
              </a:ext>
            </a:extLst>
          </p:cNvPr>
          <p:cNvSpPr txBox="1"/>
          <p:nvPr/>
        </p:nvSpPr>
        <p:spPr>
          <a:xfrm>
            <a:off x="5772468" y="3416877"/>
            <a:ext cx="1104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pretexting</a:t>
            </a:r>
            <a:endParaRPr lang="fr-BE" sz="1600" dirty="0"/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DC92C90-8560-BAD3-AA6A-33D9202024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651057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B9A256D0-F92D-71B4-C60D-04709A545BDC}"/>
              </a:ext>
            </a:extLst>
          </p:cNvPr>
          <p:cNvSpPr txBox="1"/>
          <p:nvPr/>
        </p:nvSpPr>
        <p:spPr>
          <a:xfrm>
            <a:off x="5772467" y="3719859"/>
            <a:ext cx="143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Trojan </a:t>
            </a:r>
            <a:r>
              <a:rPr lang="fr-FR" sz="1600" dirty="0" err="1"/>
              <a:t>horses</a:t>
            </a:r>
            <a:endParaRPr lang="fr-BE" sz="16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1F9DFC1-4EDC-18A0-F3B6-640C32652EEF}"/>
              </a:ext>
            </a:extLst>
          </p:cNvPr>
          <p:cNvGrpSpPr/>
          <p:nvPr/>
        </p:nvGrpSpPr>
        <p:grpSpPr>
          <a:xfrm>
            <a:off x="-734061" y="-2867510"/>
            <a:ext cx="5826125" cy="2567870"/>
            <a:chOff x="-38736" y="2389924"/>
            <a:chExt cx="5826125" cy="2567870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BEAF195B-3AEB-F5A7-D72F-B5AEDC194C8A}"/>
                </a:ext>
              </a:extLst>
            </p:cNvPr>
            <p:cNvGrpSpPr/>
            <p:nvPr/>
          </p:nvGrpSpPr>
          <p:grpSpPr>
            <a:xfrm>
              <a:off x="-38736" y="2389924"/>
              <a:ext cx="5826125" cy="2567870"/>
              <a:chOff x="3525202" y="5095105"/>
              <a:chExt cx="5826125" cy="256787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A3ACD6-2293-55CD-F910-B49F8A162477}"/>
                  </a:ext>
                </a:extLst>
              </p:cNvPr>
              <p:cNvSpPr/>
              <p:nvPr/>
            </p:nvSpPr>
            <p:spPr>
              <a:xfrm>
                <a:off x="3525202" y="5095105"/>
                <a:ext cx="5826125" cy="2567870"/>
              </a:xfrm>
              <a:prstGeom prst="rect">
                <a:avLst/>
              </a:prstGeom>
              <a:solidFill>
                <a:srgbClr val="464646"/>
              </a:solidFill>
              <a:ln>
                <a:solidFill>
                  <a:srgbClr val="4646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DFB7D1D-0D36-E298-04A5-5889C190F386}"/>
                  </a:ext>
                </a:extLst>
              </p:cNvPr>
              <p:cNvGrpSpPr/>
              <p:nvPr/>
            </p:nvGrpSpPr>
            <p:grpSpPr>
              <a:xfrm>
                <a:off x="3756893" y="5371962"/>
                <a:ext cx="761853" cy="761853"/>
                <a:chOff x="966861" y="4829248"/>
                <a:chExt cx="761853" cy="761853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8D104BF2-1E81-B18A-2910-B5AE8B3999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6861" y="4829248"/>
                  <a:ext cx="761853" cy="761853"/>
                </a:xfrm>
                <a:prstGeom prst="ellipse">
                  <a:avLst/>
                </a:prstGeom>
                <a:solidFill>
                  <a:srgbClr val="B1B1B1"/>
                </a:solidFill>
                <a:ln>
                  <a:solidFill>
                    <a:srgbClr val="B1B1B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/>
                </a:p>
              </p:txBody>
            </p:sp>
            <p:pic>
              <p:nvPicPr>
                <p:cNvPr id="37" name="Image 36">
                  <a:extLst>
                    <a:ext uri="{FF2B5EF4-FFF2-40B4-BE49-F238E27FC236}">
                      <a16:creationId xmlns:a16="http://schemas.microsoft.com/office/drawing/2014/main" id="{C4A2132A-E212-38AF-DDCE-2A7B7F5E49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7500" b="93929" l="5357" r="95000">
                              <a14:foregroundMark x1="52857" y1="57857" x2="50000" y2="57500"/>
                              <a14:foregroundMark x1="90357" y1="70000" x2="95000" y2="51071"/>
                              <a14:foregroundMark x1="95000" y1="51071" x2="91429" y2="35000"/>
                              <a14:foregroundMark x1="64643" y1="7500" x2="80357" y2="16786"/>
                              <a14:foregroundMark x1="80357" y1="16786" x2="92143" y2="33929"/>
                              <a14:foregroundMark x1="92143" y1="33929" x2="92500" y2="36429"/>
                              <a14:foregroundMark x1="8214" y1="35000" x2="5714" y2="53929"/>
                              <a14:foregroundMark x1="5714" y1="53929" x2="6786" y2="57500"/>
                              <a14:foregroundMark x1="35000" y1="91786" x2="54286" y2="93929"/>
                              <a14:foregroundMark x1="54286" y1="93929" x2="60357" y2="9357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6116" t="19949" r="23425" b="19500"/>
                <a:stretch/>
              </p:blipFill>
              <p:spPr>
                <a:xfrm>
                  <a:off x="1095991" y="4955571"/>
                  <a:ext cx="529609" cy="635530"/>
                </a:xfrm>
                <a:prstGeom prst="rect">
                  <a:avLst/>
                </a:prstGeom>
              </p:spPr>
            </p:pic>
          </p:grp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A0E4A8B-6086-8270-9EC9-F42A38DB5446}"/>
                </a:ext>
              </a:extLst>
            </p:cNvPr>
            <p:cNvSpPr txBox="1"/>
            <p:nvPr/>
          </p:nvSpPr>
          <p:spPr>
            <a:xfrm>
              <a:off x="1312543" y="2618047"/>
              <a:ext cx="1670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 err="1">
                  <a:solidFill>
                    <a:schemeClr val="bg1">
                      <a:lumMod val="95000"/>
                    </a:schemeClr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Scammer</a:t>
              </a:r>
              <a:endParaRPr lang="fr-BE" sz="2000" b="1" dirty="0">
                <a:solidFill>
                  <a:schemeClr val="bg1">
                    <a:lumMod val="9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6535626-8414-F05D-2474-356CD6E54C73}"/>
                </a:ext>
              </a:extLst>
            </p:cNvPr>
            <p:cNvSpPr txBox="1"/>
            <p:nvPr/>
          </p:nvSpPr>
          <p:spPr>
            <a:xfrm>
              <a:off x="1319528" y="2962888"/>
              <a:ext cx="41617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Read: This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is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a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serious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email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from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your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bank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.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Please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give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us all of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your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login.</a:t>
              </a:r>
            </a:p>
            <a:p>
              <a:r>
                <a:rPr lang="fr-BE" dirty="0">
                  <a:solidFill>
                    <a:srgbClr val="B1B1B1"/>
                  </a:solidFill>
                  <a:cs typeface="Aharoni" panose="020B0604020202020204" pitchFamily="2" charset="-79"/>
                </a:rPr>
                <a:t>Go to </a:t>
              </a:r>
              <a:r>
                <a:rPr lang="fr-BE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this</a:t>
              </a:r>
              <a:r>
                <a:rPr lang="fr-BE" dirty="0">
                  <a:solidFill>
                    <a:srgbClr val="B1B1B1"/>
                  </a:solidFill>
                  <a:cs typeface="Aharoni" panose="020B0604020202020204" pitchFamily="2" charset="-79"/>
                </a:rPr>
                <a:t> </a:t>
              </a:r>
              <a:r>
                <a:rPr lang="fr-BE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website</a:t>
              </a:r>
              <a:r>
                <a:rPr lang="fr-BE" dirty="0">
                  <a:solidFill>
                    <a:srgbClr val="B1B1B1"/>
                  </a:solidFill>
                  <a:cs typeface="Aharoni" panose="020B0604020202020204" pitchFamily="2" charset="-79"/>
                </a:rPr>
                <a:t> : THISISARELIABLEWEBSITE.SCAM</a:t>
              </a:r>
            </a:p>
            <a:p>
              <a:endParaRPr lang="fr-BE" dirty="0">
                <a:solidFill>
                  <a:srgbClr val="B1B1B1"/>
                </a:solidFill>
                <a:cs typeface="Aharoni" panose="020B0604020202020204" pitchFamily="2" charset="-79"/>
              </a:endParaRPr>
            </a:p>
            <a:p>
              <a:r>
                <a:rPr lang="fr-BE" dirty="0">
                  <a:solidFill>
                    <a:srgbClr val="B1B1B1"/>
                  </a:solidFill>
                  <a:cs typeface="Aharoni" panose="020B0604020202020204" pitchFamily="2" charset="-79"/>
                </a:rPr>
                <a:t>Outlook</a:t>
              </a:r>
            </a:p>
          </p:txBody>
        </p:sp>
      </p:grpSp>
      <p:pic>
        <p:nvPicPr>
          <p:cNvPr id="45" name="Image 4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89D8C24-665F-9B6D-2332-26E41C9A5C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" y="4304620"/>
            <a:ext cx="4324954" cy="191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1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/>
      <p:bldP spid="28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673CA6-96C1-E581-5DE8-CF6BD770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45"/>
            <a:ext cx="12192000" cy="68822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52DB11-F32A-D71E-CDFA-8B8CBAD71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949" b="780"/>
          <a:stretch/>
        </p:blipFill>
        <p:spPr>
          <a:xfrm>
            <a:off x="632460" y="220981"/>
            <a:ext cx="10927080" cy="59128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146627C-9D8B-F0E9-0436-379C309202DC}"/>
              </a:ext>
            </a:extLst>
          </p:cNvPr>
          <p:cNvSpPr txBox="1"/>
          <p:nvPr/>
        </p:nvSpPr>
        <p:spPr>
          <a:xfrm>
            <a:off x="3547110" y="1544978"/>
            <a:ext cx="509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>
                <a:latin typeface="Bahnschrift" panose="020B0502040204020203" pitchFamily="34" charset="0"/>
              </a:rPr>
              <a:t>The </a:t>
            </a:r>
            <a:r>
              <a:rPr lang="fr-FR" sz="2400" u="sng" dirty="0" err="1">
                <a:latin typeface="Bahnschrift" panose="020B0502040204020203" pitchFamily="34" charset="0"/>
              </a:rPr>
              <a:t>different</a:t>
            </a:r>
            <a:r>
              <a:rPr lang="fr-FR" sz="2400" u="sng" dirty="0">
                <a:latin typeface="Bahnschrift" panose="020B0502040204020203" pitchFamily="34" charset="0"/>
              </a:rPr>
              <a:t> </a:t>
            </a:r>
            <a:r>
              <a:rPr lang="fr-FR" sz="2400" u="sng" dirty="0" err="1">
                <a:latin typeface="Bahnschrift" panose="020B0502040204020203" pitchFamily="34" charset="0"/>
              </a:rPr>
              <a:t>kind</a:t>
            </a:r>
            <a:r>
              <a:rPr lang="fr-FR" sz="2400" u="sng" dirty="0">
                <a:latin typeface="Bahnschrift" panose="020B0502040204020203" pitchFamily="34" charset="0"/>
              </a:rPr>
              <a:t> of Cyber </a:t>
            </a:r>
            <a:r>
              <a:rPr lang="fr-FR" sz="2400" u="sng" dirty="0" err="1">
                <a:latin typeface="Bahnschrift" panose="020B0502040204020203" pitchFamily="34" charset="0"/>
              </a:rPr>
              <a:t>Attacks</a:t>
            </a:r>
            <a:endParaRPr lang="fr-BE" sz="2400" u="sng" dirty="0">
              <a:latin typeface="Bahnschrift" panose="020B0502040204020203" pitchFamily="34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C6CF18A-ED01-0D6C-D3AC-4D1147A9B4AD}"/>
              </a:ext>
            </a:extLst>
          </p:cNvPr>
          <p:cNvGrpSpPr/>
          <p:nvPr/>
        </p:nvGrpSpPr>
        <p:grpSpPr>
          <a:xfrm>
            <a:off x="2819400" y="2389924"/>
            <a:ext cx="812800" cy="572965"/>
            <a:chOff x="2819400" y="2389924"/>
            <a:chExt cx="812800" cy="572965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998275E-4A5B-AECC-5619-A58C7A2C49DB}"/>
                </a:ext>
              </a:extLst>
            </p:cNvPr>
            <p:cNvSpPr txBox="1"/>
            <p:nvPr/>
          </p:nvSpPr>
          <p:spPr>
            <a:xfrm>
              <a:off x="2819400" y="2491740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coding</a:t>
              </a:r>
              <a:endParaRPr lang="fr-BE" dirty="0"/>
            </a:p>
          </p:txBody>
        </p:sp>
        <p:sp>
          <p:nvSpPr>
            <p:cNvPr id="13" name="Signe de multiplication 12">
              <a:extLst>
                <a:ext uri="{FF2B5EF4-FFF2-40B4-BE49-F238E27FC236}">
                  <a16:creationId xmlns:a16="http://schemas.microsoft.com/office/drawing/2014/main" id="{1E2467EB-1DC0-75AE-8825-F9DF4CF22FCD}"/>
                </a:ext>
              </a:extLst>
            </p:cNvPr>
            <p:cNvSpPr/>
            <p:nvPr/>
          </p:nvSpPr>
          <p:spPr>
            <a:xfrm>
              <a:off x="2833370" y="2389924"/>
              <a:ext cx="784860" cy="572965"/>
            </a:xfrm>
            <a:prstGeom prst="mathMultiply">
              <a:avLst>
                <a:gd name="adj1" fmla="val 3520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7C10B39-82E5-148C-A3D4-864F6F301234}"/>
              </a:ext>
            </a:extLst>
          </p:cNvPr>
          <p:cNvGrpSpPr/>
          <p:nvPr/>
        </p:nvGrpSpPr>
        <p:grpSpPr>
          <a:xfrm>
            <a:off x="2771775" y="2783567"/>
            <a:ext cx="1009650" cy="572965"/>
            <a:chOff x="2911475" y="2774872"/>
            <a:chExt cx="1009650" cy="572965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4F80F7D-E76A-2538-EBEF-D01C7B009936}"/>
                </a:ext>
              </a:extLst>
            </p:cNvPr>
            <p:cNvSpPr txBox="1"/>
            <p:nvPr/>
          </p:nvSpPr>
          <p:spPr>
            <a:xfrm>
              <a:off x="2911475" y="2861072"/>
              <a:ext cx="100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scripting</a:t>
              </a:r>
              <a:endParaRPr lang="fr-BE" dirty="0"/>
            </a:p>
          </p:txBody>
        </p:sp>
        <p:sp>
          <p:nvSpPr>
            <p:cNvPr id="16" name="Signe de multiplication 15">
              <a:extLst>
                <a:ext uri="{FF2B5EF4-FFF2-40B4-BE49-F238E27FC236}">
                  <a16:creationId xmlns:a16="http://schemas.microsoft.com/office/drawing/2014/main" id="{FB20CEA5-8CFA-A8EA-90D5-BFAB341F8612}"/>
                </a:ext>
              </a:extLst>
            </p:cNvPr>
            <p:cNvSpPr/>
            <p:nvPr/>
          </p:nvSpPr>
          <p:spPr>
            <a:xfrm>
              <a:off x="2998788" y="2774872"/>
              <a:ext cx="784860" cy="572965"/>
            </a:xfrm>
            <a:prstGeom prst="mathMultiply">
              <a:avLst>
                <a:gd name="adj1" fmla="val 3520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7293E36-0BB6-433B-2D76-BAACE1D9EDC0}"/>
              </a:ext>
            </a:extLst>
          </p:cNvPr>
          <p:cNvSpPr/>
          <p:nvPr/>
        </p:nvSpPr>
        <p:spPr>
          <a:xfrm>
            <a:off x="3905568" y="2630239"/>
            <a:ext cx="95250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C385A12-3AC1-BC25-B634-55F308D11A74}"/>
              </a:ext>
            </a:extLst>
          </p:cNvPr>
          <p:cNvSpPr txBox="1"/>
          <p:nvPr/>
        </p:nvSpPr>
        <p:spPr>
          <a:xfrm>
            <a:off x="5391468" y="2669166"/>
            <a:ext cx="256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Social engineering</a:t>
            </a:r>
            <a:endParaRPr lang="fr-BE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63567A1-C7D9-0781-A2E0-F3BD2425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6" b="92353" l="10000" r="90000">
                        <a14:foregroundMark x1="66707" y1="16471" x2="51463" y2="8971"/>
                        <a14:foregroundMark x1="51463" y1="8971" x2="40000" y2="17353"/>
                        <a14:foregroundMark x1="40000" y1="17353" x2="30000" y2="33088"/>
                        <a14:foregroundMark x1="30000" y1="33088" x2="26341" y2="55147"/>
                        <a14:foregroundMark x1="26341" y1="55147" x2="40854" y2="86765"/>
                        <a14:foregroundMark x1="40854" y1="86765" x2="50122" y2="92353"/>
                        <a14:foregroundMark x1="50122" y1="92353" x2="69390" y2="79118"/>
                        <a14:foregroundMark x1="69390" y1="79118" x2="81585" y2="50000"/>
                        <a14:foregroundMark x1="81585" y1="50000" x2="63780" y2="30441"/>
                        <a14:foregroundMark x1="63780" y1="30441" x2="42439" y2="47941"/>
                        <a14:foregroundMark x1="42439" y1="47941" x2="61220" y2="59853"/>
                        <a14:foregroundMark x1="61220" y1="59853" x2="63293" y2="51029"/>
                        <a14:foregroundMark x1="63293" y1="51029" x2="61951" y2="51029"/>
                        <a14:foregroundMark x1="63537" y1="30588" x2="58171" y2="24559"/>
                        <a14:foregroundMark x1="58171" y1="24559" x2="48780" y2="26324"/>
                        <a14:foregroundMark x1="48780" y1="26324" x2="34024" y2="70882"/>
                        <a14:foregroundMark x1="34024" y1="70882" x2="48415" y2="77500"/>
                        <a14:foregroundMark x1="48415" y1="77500" x2="64390" y2="74118"/>
                        <a14:foregroundMark x1="64390" y1="74118" x2="70976" y2="65882"/>
                        <a14:foregroundMark x1="70976" y1="65882" x2="71098" y2="60294"/>
                        <a14:foregroundMark x1="71829" y1="57353" x2="70732" y2="39706"/>
                        <a14:foregroundMark x1="51098" y1="6324" x2="48780" y2="6176"/>
                        <a14:foregroundMark x1="60488" y1="26471" x2="52439" y2="15441"/>
                        <a14:foregroundMark x1="52439" y1="15441" x2="39756" y2="38235"/>
                        <a14:foregroundMark x1="39756" y1="38235" x2="30976" y2="45882"/>
                        <a14:foregroundMark x1="30976" y1="45882" x2="33415" y2="57647"/>
                        <a14:foregroundMark x1="33415" y1="57647" x2="27317" y2="67647"/>
                        <a14:foregroundMark x1="27317" y1="67647" x2="32927" y2="72794"/>
                        <a14:foregroundMark x1="32927" y1="72794" x2="34390" y2="7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934" y="2567349"/>
            <a:ext cx="690928" cy="572965"/>
          </a:xfrm>
          <a:prstGeom prst="rect">
            <a:avLst/>
          </a:prstGeom>
        </p:spPr>
      </p:pic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A419C97C-DF8B-1FB7-C4D6-BC3A8CAB2D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064660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6CAB856-ECE1-F254-4120-85C3E3CBFC4B}"/>
              </a:ext>
            </a:extLst>
          </p:cNvPr>
          <p:cNvSpPr txBox="1"/>
          <p:nvPr/>
        </p:nvSpPr>
        <p:spPr>
          <a:xfrm>
            <a:off x="5772468" y="3145974"/>
            <a:ext cx="929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phishing</a:t>
            </a:r>
            <a:endParaRPr lang="fr-BE" sz="1600" dirty="0"/>
          </a:p>
        </p:txBody>
      </p: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A9589FCF-95B5-1080-F040-7E5092B20B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369313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0C98064-A34A-BA2D-9AF3-008F0BDDCF09}"/>
              </a:ext>
            </a:extLst>
          </p:cNvPr>
          <p:cNvSpPr txBox="1"/>
          <p:nvPr/>
        </p:nvSpPr>
        <p:spPr>
          <a:xfrm>
            <a:off x="5772468" y="3416877"/>
            <a:ext cx="1104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pretexting</a:t>
            </a:r>
            <a:endParaRPr lang="fr-BE" sz="1600" dirty="0"/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DC92C90-8560-BAD3-AA6A-33D9202024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651057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B9A256D0-F92D-71B4-C60D-04709A545BDC}"/>
              </a:ext>
            </a:extLst>
          </p:cNvPr>
          <p:cNvSpPr txBox="1"/>
          <p:nvPr/>
        </p:nvSpPr>
        <p:spPr>
          <a:xfrm>
            <a:off x="5772467" y="3719859"/>
            <a:ext cx="143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Trojan </a:t>
            </a:r>
            <a:r>
              <a:rPr lang="fr-FR" sz="1600" dirty="0" err="1"/>
              <a:t>horses</a:t>
            </a:r>
            <a:endParaRPr lang="fr-BE" sz="1600" dirty="0"/>
          </a:p>
        </p:txBody>
      </p:sp>
      <p:pic>
        <p:nvPicPr>
          <p:cNvPr id="45" name="Image 44" descr="Une image contenant texte&#10;&#10;Description générée automatiquement" hidden="1">
            <a:extLst>
              <a:ext uri="{FF2B5EF4-FFF2-40B4-BE49-F238E27FC236}">
                <a16:creationId xmlns:a16="http://schemas.microsoft.com/office/drawing/2014/main" id="{389D8C24-665F-9B6D-2332-26E41C9A5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" y="4304620"/>
            <a:ext cx="4324954" cy="19101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3DDC61-12A8-5584-1B59-0BE058487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4A06A7-F5D0-C610-A20C-9A418D9818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11007" y="1843793"/>
            <a:ext cx="4099080" cy="5038452"/>
          </a:xfrm>
          <a:prstGeom prst="rect">
            <a:avLst/>
          </a:prstGeom>
        </p:spPr>
      </p:pic>
      <p:pic>
        <p:nvPicPr>
          <p:cNvPr id="2050" name="Picture 2" descr="Windows Microsoft logo transparent PNG | PNG Play">
            <a:extLst>
              <a:ext uri="{FF2B5EF4-FFF2-40B4-BE49-F238E27FC236}">
                <a16:creationId xmlns:a16="http://schemas.microsoft.com/office/drawing/2014/main" id="{32CFF455-76B9-467D-6B39-425CF0B4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192" y="2709271"/>
            <a:ext cx="2634058" cy="33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E46A44F1-4F0B-A005-16F4-F16A832409FD}"/>
              </a:ext>
            </a:extLst>
          </p:cNvPr>
          <p:cNvSpPr>
            <a:spLocks noChangeAspect="1"/>
          </p:cNvSpPr>
          <p:nvPr/>
        </p:nvSpPr>
        <p:spPr>
          <a:xfrm>
            <a:off x="4226437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70E3CB7-8052-8366-8D39-1820CCEDBD8D}"/>
              </a:ext>
            </a:extLst>
          </p:cNvPr>
          <p:cNvSpPr>
            <a:spLocks noChangeAspect="1"/>
          </p:cNvSpPr>
          <p:nvPr/>
        </p:nvSpPr>
        <p:spPr>
          <a:xfrm>
            <a:off x="4561526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B97938B-FA99-02E6-F9AA-9686E9EFF150}"/>
              </a:ext>
            </a:extLst>
          </p:cNvPr>
          <p:cNvSpPr>
            <a:spLocks noChangeAspect="1"/>
          </p:cNvSpPr>
          <p:nvPr/>
        </p:nvSpPr>
        <p:spPr>
          <a:xfrm>
            <a:off x="4896615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BD95464-A962-B8E4-2542-48E96EFF93ED}"/>
              </a:ext>
            </a:extLst>
          </p:cNvPr>
          <p:cNvSpPr>
            <a:spLocks noChangeAspect="1"/>
          </p:cNvSpPr>
          <p:nvPr/>
        </p:nvSpPr>
        <p:spPr>
          <a:xfrm>
            <a:off x="5231704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0B8136B-1FE7-088A-C3F8-19549A6EE2C2}"/>
              </a:ext>
            </a:extLst>
          </p:cNvPr>
          <p:cNvSpPr>
            <a:spLocks noChangeAspect="1"/>
          </p:cNvSpPr>
          <p:nvPr/>
        </p:nvSpPr>
        <p:spPr>
          <a:xfrm>
            <a:off x="5566793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A5DB8D02-E48E-DE37-EFAB-285EB0A0E78A}"/>
              </a:ext>
            </a:extLst>
          </p:cNvPr>
          <p:cNvSpPr>
            <a:spLocks noChangeAspect="1"/>
          </p:cNvSpPr>
          <p:nvPr/>
        </p:nvSpPr>
        <p:spPr>
          <a:xfrm>
            <a:off x="5901882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D2DF5C84-47A8-4160-7F39-266259C99CDC}"/>
              </a:ext>
            </a:extLst>
          </p:cNvPr>
          <p:cNvSpPr>
            <a:spLocks noChangeAspect="1"/>
          </p:cNvSpPr>
          <p:nvPr/>
        </p:nvSpPr>
        <p:spPr>
          <a:xfrm>
            <a:off x="6236971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21E36681-E5C0-372B-1B76-621AAC588940}"/>
              </a:ext>
            </a:extLst>
          </p:cNvPr>
          <p:cNvSpPr>
            <a:spLocks noChangeAspect="1"/>
          </p:cNvSpPr>
          <p:nvPr/>
        </p:nvSpPr>
        <p:spPr>
          <a:xfrm>
            <a:off x="6551091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46B59EA6-850D-457E-464B-3F4FA3824E17}"/>
              </a:ext>
            </a:extLst>
          </p:cNvPr>
          <p:cNvSpPr>
            <a:spLocks noChangeAspect="1"/>
          </p:cNvSpPr>
          <p:nvPr/>
        </p:nvSpPr>
        <p:spPr>
          <a:xfrm>
            <a:off x="6886180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7EECE9B-EABF-6FAF-9A86-A85CE22AD723}"/>
              </a:ext>
            </a:extLst>
          </p:cNvPr>
          <p:cNvSpPr>
            <a:spLocks noChangeAspect="1"/>
          </p:cNvSpPr>
          <p:nvPr/>
        </p:nvSpPr>
        <p:spPr>
          <a:xfrm>
            <a:off x="7221269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7E16DC3C-5E62-67CC-DAAE-CA64A87F2654}"/>
              </a:ext>
            </a:extLst>
          </p:cNvPr>
          <p:cNvSpPr>
            <a:spLocks noChangeAspect="1"/>
          </p:cNvSpPr>
          <p:nvPr/>
        </p:nvSpPr>
        <p:spPr>
          <a:xfrm>
            <a:off x="7556358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35354D37-85F6-282B-9590-2CC5BF7508BD}"/>
              </a:ext>
            </a:extLst>
          </p:cNvPr>
          <p:cNvSpPr>
            <a:spLocks noChangeAspect="1"/>
          </p:cNvSpPr>
          <p:nvPr/>
        </p:nvSpPr>
        <p:spPr>
          <a:xfrm>
            <a:off x="7891447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6E27AA8-D27D-2DB5-4A7E-20C9501B7A59}"/>
              </a:ext>
            </a:extLst>
          </p:cNvPr>
          <p:cNvSpPr>
            <a:spLocks noChangeAspect="1"/>
          </p:cNvSpPr>
          <p:nvPr/>
        </p:nvSpPr>
        <p:spPr>
          <a:xfrm>
            <a:off x="8226536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B7E9BF25-CAD9-C958-7652-B58533BEB8D0}"/>
              </a:ext>
            </a:extLst>
          </p:cNvPr>
          <p:cNvSpPr>
            <a:spLocks noChangeAspect="1"/>
          </p:cNvSpPr>
          <p:nvPr/>
        </p:nvSpPr>
        <p:spPr>
          <a:xfrm>
            <a:off x="8561625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E30AC6C-7138-D92A-4248-8AC717346E41}"/>
              </a:ext>
            </a:extLst>
          </p:cNvPr>
          <p:cNvSpPr>
            <a:spLocks noChangeAspect="1"/>
          </p:cNvSpPr>
          <p:nvPr/>
        </p:nvSpPr>
        <p:spPr>
          <a:xfrm>
            <a:off x="8896714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9E11E0C-08E3-7A56-7C20-8FB1B0EE8D43}"/>
              </a:ext>
            </a:extLst>
          </p:cNvPr>
          <p:cNvSpPr>
            <a:spLocks noChangeAspect="1"/>
          </p:cNvSpPr>
          <p:nvPr/>
        </p:nvSpPr>
        <p:spPr>
          <a:xfrm>
            <a:off x="3891317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6BCE65DB-A0F3-33BC-F044-C018EA1FB3D7}"/>
              </a:ext>
            </a:extLst>
          </p:cNvPr>
          <p:cNvSpPr>
            <a:spLocks noChangeAspect="1"/>
          </p:cNvSpPr>
          <p:nvPr/>
        </p:nvSpPr>
        <p:spPr>
          <a:xfrm>
            <a:off x="3556197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83CC7B09-F240-9855-1C30-A8EC13A96F78}"/>
              </a:ext>
            </a:extLst>
          </p:cNvPr>
          <p:cNvSpPr>
            <a:spLocks noChangeAspect="1"/>
          </p:cNvSpPr>
          <p:nvPr/>
        </p:nvSpPr>
        <p:spPr>
          <a:xfrm>
            <a:off x="3200108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64" name="ZoneTexte 2063">
            <a:extLst>
              <a:ext uri="{FF2B5EF4-FFF2-40B4-BE49-F238E27FC236}">
                <a16:creationId xmlns:a16="http://schemas.microsoft.com/office/drawing/2014/main" id="{76F00821-DCE0-299F-C157-97604F97F54F}"/>
              </a:ext>
            </a:extLst>
          </p:cNvPr>
          <p:cNvSpPr txBox="1"/>
          <p:nvPr/>
        </p:nvSpPr>
        <p:spPr>
          <a:xfrm>
            <a:off x="3115434" y="2233402"/>
            <a:ext cx="178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Hi, I </a:t>
            </a:r>
            <a:r>
              <a:rPr lang="fr-FR" dirty="0" err="1"/>
              <a:t>work</a:t>
            </a:r>
            <a:r>
              <a:rPr lang="fr-FR" dirty="0"/>
              <a:t> for </a:t>
            </a:r>
            <a:r>
              <a:rPr lang="fr-FR" dirty="0" err="1"/>
              <a:t>you</a:t>
            </a:r>
            <a:endParaRPr lang="fr-BE" dirty="0"/>
          </a:p>
        </p:txBody>
      </p:sp>
      <p:sp>
        <p:nvSpPr>
          <p:cNvPr id="2066" name="ZoneTexte 2065">
            <a:extLst>
              <a:ext uri="{FF2B5EF4-FFF2-40B4-BE49-F238E27FC236}">
                <a16:creationId xmlns:a16="http://schemas.microsoft.com/office/drawing/2014/main" id="{D212030B-66A0-4C49-D823-D9F593EE13A2}"/>
              </a:ext>
            </a:extLst>
          </p:cNvPr>
          <p:cNvSpPr txBox="1"/>
          <p:nvPr/>
        </p:nvSpPr>
        <p:spPr>
          <a:xfrm>
            <a:off x="6321229" y="4717047"/>
            <a:ext cx="27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Alright</a:t>
            </a:r>
            <a:r>
              <a:rPr lang="fr-FR" dirty="0"/>
              <a:t>, </a:t>
            </a:r>
            <a:r>
              <a:rPr lang="fr-FR" dirty="0" err="1"/>
              <a:t>here</a:t>
            </a:r>
            <a:r>
              <a:rPr lang="fr-FR" dirty="0"/>
              <a:t> are </a:t>
            </a:r>
            <a:r>
              <a:rPr lang="fr-FR" dirty="0" err="1"/>
              <a:t>our</a:t>
            </a:r>
            <a:r>
              <a:rPr lang="fr-FR" dirty="0"/>
              <a:t> logins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3886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4" grpId="0"/>
      <p:bldP spid="20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673CA6-96C1-E581-5DE8-CF6BD770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23"/>
            <a:ext cx="12192000" cy="6882245"/>
          </a:xfrm>
          <a:prstGeom prst="rect">
            <a:avLst/>
          </a:prstGeom>
        </p:spPr>
      </p:pic>
      <p:pic>
        <p:nvPicPr>
          <p:cNvPr id="45" name="Image 44" descr="Une image contenant texte&#10;&#10;Description générée automatiquement" hidden="1">
            <a:extLst>
              <a:ext uri="{FF2B5EF4-FFF2-40B4-BE49-F238E27FC236}">
                <a16:creationId xmlns:a16="http://schemas.microsoft.com/office/drawing/2014/main" id="{389D8C24-665F-9B6D-2332-26E41C9A5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" y="4304620"/>
            <a:ext cx="4324954" cy="1910119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D2D254B-F69C-EB28-9266-464F73D8E1EC}"/>
              </a:ext>
            </a:extLst>
          </p:cNvPr>
          <p:cNvGrpSpPr/>
          <p:nvPr/>
        </p:nvGrpSpPr>
        <p:grpSpPr>
          <a:xfrm>
            <a:off x="927735" y="2216854"/>
            <a:ext cx="1952625" cy="2271890"/>
            <a:chOff x="2457450" y="2563446"/>
            <a:chExt cx="1952625" cy="2271890"/>
          </a:xfrm>
        </p:grpSpPr>
        <p:pic>
          <p:nvPicPr>
            <p:cNvPr id="3074" name="Picture 2" descr="7 Curious Facts That Prove Kiwis Are Amazing Little Birds - The Dodo">
              <a:extLst>
                <a:ext uri="{FF2B5EF4-FFF2-40B4-BE49-F238E27FC236}">
                  <a16:creationId xmlns:a16="http://schemas.microsoft.com/office/drawing/2014/main" id="{D3BF768B-EF67-43B8-7FF2-D31DC1706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7" r="30682"/>
            <a:stretch/>
          </p:blipFill>
          <p:spPr bwMode="auto">
            <a:xfrm>
              <a:off x="2457450" y="2563446"/>
              <a:ext cx="1952625" cy="1902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15952324-130A-10AE-C93F-EF6529EBE3AF}"/>
                </a:ext>
              </a:extLst>
            </p:cNvPr>
            <p:cNvSpPr txBox="1"/>
            <p:nvPr/>
          </p:nvSpPr>
          <p:spPr>
            <a:xfrm>
              <a:off x="2924174" y="4466004"/>
              <a:ext cx="101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B1B1B1"/>
                  </a:solidFill>
                </a:rPr>
                <a:t>Kiwi.png</a:t>
              </a:r>
              <a:endParaRPr lang="fr-BE" dirty="0">
                <a:solidFill>
                  <a:srgbClr val="B1B1B1"/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E10CD8B-4BA9-2623-90DC-004577E2A5EA}"/>
              </a:ext>
            </a:extLst>
          </p:cNvPr>
          <p:cNvGrpSpPr/>
          <p:nvPr/>
        </p:nvGrpSpPr>
        <p:grpSpPr>
          <a:xfrm>
            <a:off x="4884420" y="182880"/>
            <a:ext cx="6147435" cy="6088380"/>
            <a:chOff x="2066924" y="14287"/>
            <a:chExt cx="8058151" cy="6829425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861527A-92D7-C518-DB7E-3011207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6925" y="14287"/>
              <a:ext cx="8058150" cy="6829425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AD02465-81C9-AB88-24D5-19E6C7E79490}"/>
                </a:ext>
              </a:extLst>
            </p:cNvPr>
            <p:cNvSpPr txBox="1"/>
            <p:nvPr/>
          </p:nvSpPr>
          <p:spPr>
            <a:xfrm>
              <a:off x="2066924" y="889842"/>
              <a:ext cx="7877175" cy="590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600" dirty="0"/>
                <a:t>%&amp;'()*456789:CDEFGHIJSTUVWXYZcdefghijstuvwxyzƒ„…†‡ˆ‰Š’“”•–—˜™š¢£¤¥¦§¨©ª²³´µ¶·¸¹ºÂÃÄÅÆÇÈÉÊÒÓÔÕÖ×ØÙÚáâãäåæçèéêñòóôõö÷øùúÿÄ        	</a:t>
              </a:r>
              <a:br>
                <a:rPr lang="fr-BE" sz="1600" dirty="0"/>
              </a:br>
              <a:r>
                <a:rPr lang="fr-BE" sz="1600" dirty="0" err="1"/>
                <a:t>ÿÄ</a:t>
              </a:r>
              <a:r>
                <a:rPr lang="fr-BE" sz="1600" dirty="0"/>
                <a:t> µ  w !1AQaq"2B‘¡±Á	#3RðbrÑ$4á%ñ&amp;'()*56789:CDEFGHIJSTUVWXYZcdefghijstuvwxyz‚ƒ„…†‡ˆ‰Š’“”•–—˜™š¢£¤¥¦§¨©ª²³´µ¶·¸¹º</a:t>
              </a:r>
              <a:r>
                <a:rPr lang="fr-BE" sz="1600" dirty="0">
                  <a:solidFill>
                    <a:srgbClr val="FF0000"/>
                  </a:solidFill>
                </a:rPr>
                <a:t>&lt;VIRUS&gt;ÂÃÄÅÆÇÈÉÊÒÓÔÕÖ×ØÙÚâãäåæçèéêòóôõö÷øùúÿÚ&lt;/VIRUS&gt; </a:t>
              </a:r>
              <a:r>
                <a:rPr lang="fr-BE" sz="1600" dirty="0"/>
                <a:t>  ? øÛMŒ4yn¸«wŠè{</a:t>
              </a:r>
              <a:r>
                <a:rPr lang="fr-BE" sz="1600" dirty="0" err="1"/>
                <a:t>J‹MQåÝ+NER</a:t>
              </a:r>
              <a:r>
                <a:rPr lang="fr-BE" sz="1600" dirty="0"/>
                <a:t>¿)â¾'Ús÷9©¬~</a:t>
              </a:r>
              <a:r>
                <a:rPr lang="fr-BE" sz="1600" dirty="0" err="1"/>
                <a:t>rqU</a:t>
              </a:r>
              <a:r>
                <a:rPr lang="fr-BE" sz="1600" dirty="0"/>
                <a:t>…¸</a:t>
              </a:r>
              <a:r>
                <a:rPr lang="fr-BE" sz="1600" dirty="0" err="1"/>
                <a:t>Fé</a:t>
              </a:r>
              <a:r>
                <a:rPr lang="fr-BE" sz="1600" dirty="0"/>
                <a:t>]</a:t>
              </a:r>
              <a:br>
                <a:rPr lang="fr-BE" sz="1600" dirty="0"/>
              </a:br>
              <a:r>
                <a:rPr lang="fr-BE" sz="1600" dirty="0"/>
                <a:t>[</a:t>
              </a:r>
              <a:r>
                <a:rPr lang="fr-BE" sz="1600" dirty="0" err="1"/>
                <a:t>œô</a:t>
              </a:r>
              <a:r>
                <a:rPr lang="fr-BE" sz="1600" dirty="0"/>
                <a:t>ª</a:t>
              </a:r>
              <a:r>
                <a:rPr lang="fr-BE" sz="1600" dirty="0" err="1"/>
                <a:t>ió`ô§ÍcTÕ</a:t>
              </a:r>
              <a:r>
                <a:rPr lang="fr-BE" sz="1600" dirty="0"/>
                <a:t>µ*</a:t>
              </a:r>
              <a:r>
                <a:rPr lang="fr-BE" sz="1600" dirty="0" err="1"/>
                <a:t>Enò</a:t>
              </a:r>
              <a:r>
                <a:rPr lang="fr-BE" sz="1600" dirty="0"/>
                <a:t>`»[:}«/&gt;õ=</a:t>
              </a:r>
              <a:r>
                <a:rPr lang="fr-BE" sz="1600" dirty="0" err="1"/>
                <a:t>Ž˜Ì£bï</a:t>
              </a:r>
              <a:r>
                <a:rPr lang="fr-BE" sz="1600" dirty="0"/>
                <a:t>=«</a:t>
              </a:r>
              <a:r>
                <a:rPr lang="fr-BE" sz="1600" dirty="0" err="1"/>
                <a:t>f×O</a:t>
              </a:r>
              <a:r>
                <a:rPr lang="fr-BE" sz="1600" dirty="0"/>
                <a:t>’</a:t>
              </a:r>
              <a:r>
                <a:rPr lang="fr-BE" sz="1600" dirty="0" err="1"/>
                <a:t>óÄéÏñ</a:t>
              </a:r>
              <a:r>
                <a:rPr lang="fr-BE" sz="1600" dirty="0"/>
                <a:t>!³’”ÝÒ2–»°Q^+</a:t>
              </a:r>
              <a:r>
                <a:rPr lang="fr-BE" sz="1600" dirty="0" err="1"/>
                <a:t>CíhÁ</a:t>
              </a:r>
              <a:r>
                <a:rPr lang="fr-BE" sz="1600" dirty="0"/>
                <a:t>«</a:t>
              </a:r>
              <a:r>
                <a:rPr lang="fr-BE" sz="1600" dirty="0" err="1"/>
                <a:t>þÕoav·Óå™BçÌŒe</a:t>
              </a:r>
              <a:r>
                <a:rPr lang="fr-BE" sz="1600" dirty="0"/>
                <a:t>:Þn†</a:t>
              </a:r>
              <a:r>
                <a:rPr lang="fr-BE" sz="1600" dirty="0" err="1"/>
                <a:t>âÕb</a:t>
              </a:r>
              <a:r>
                <a:rPr lang="fr-BE" sz="1600" dirty="0"/>
                <a:t>…m·²ñûâ·Ž£WhNjèä.‰aÁæ³YœFpkÖ.~</a:t>
              </a:r>
              <a:r>
                <a:rPr lang="fr-BE" sz="1600" dirty="0" err="1"/>
                <a:t>ÜÛøn</a:t>
              </a:r>
              <a:r>
                <a:rPr lang="fr-BE" sz="1600" dirty="0"/>
                <a:t>=RMÏ</a:t>
              </a:r>
              <a:r>
                <a:rPr lang="fr-BE" sz="1600" dirty="0" err="1"/>
                <a:t>ùÑ</a:t>
              </a:r>
              <a:endParaRPr lang="fr-BE" sz="1600" dirty="0"/>
            </a:p>
            <a:p>
              <a:r>
                <a:rPr lang="fr-BE" sz="1600" dirty="0" err="1"/>
                <a:t>Êõôªvß</a:t>
              </a:r>
              <a:br>
                <a:rPr lang="fr-BE" sz="1600" dirty="0"/>
              </a:br>
              <a:r>
                <a:rPr lang="fr-BE" sz="1600" dirty="0"/>
                <a:t>¾×¢</a:t>
              </a:r>
              <a:r>
                <a:rPr lang="fr-BE" sz="1600" dirty="0" err="1"/>
                <a:t>ÜÝý</a:t>
              </a:r>
              <a:r>
                <a:rPr lang="fr-BE" sz="1600" dirty="0"/>
                <a:t>£«€‹·_ZÚ8:cXáæ™Áé¬Û½H®¿OÛ"®</a:t>
              </a:r>
              <a:r>
                <a:rPr lang="fr-BE" sz="1600" dirty="0" err="1"/>
                <a:t>Fr+OÃ</a:t>
              </a:r>
              <a:r>
                <a:rPr lang="fr-BE" sz="1600" dirty="0"/>
                <a:t>f[«</a:t>
              </a:r>
              <a:r>
                <a:rPr lang="fr-BE" sz="1600" dirty="0" err="1"/>
                <a:t>Õ¸Ýö</a:t>
              </a:r>
              <a:r>
                <a:rPr lang="fr-BE" sz="1600" dirty="0"/>
                <a:t>` «÷Ç±«</a:t>
              </a:r>
              <a:r>
                <a:rPr lang="fr-BE" sz="1600" dirty="0" err="1"/>
                <a:t>Þð</a:t>
              </a:r>
              <a:r>
                <a:rPr lang="fr-BE" sz="1600" dirty="0"/>
                <a:t>&lt;º´šýÉliÚnHêìz™`æ9ag+3&amp;îÊü </a:t>
              </a:r>
              <a:r>
                <a:rPr lang="fr-BE" sz="1600" dirty="0" err="1"/>
                <a:t>dúV%Õ®ÜäVÖ</a:t>
              </a:r>
              <a:r>
                <a:rPr lang="fr-BE" sz="1600" dirty="0"/>
                <a:t>¥¤</a:t>
              </a:r>
              <a:r>
                <a:rPr lang="fr-BE" sz="1600" dirty="0" err="1"/>
                <a:t>ßÛh</a:t>
              </a:r>
              <a:r>
                <a:rPr lang="fr-BE" sz="1600" dirty="0"/>
                <a:t>­ªW³±Y|¨Ú^</a:t>
              </a:r>
              <a:r>
                <a:rPr lang="fr-BE" sz="1600" dirty="0" err="1"/>
                <a:t>B:Ÿ¥REûEºÉƒót$pkž</a:t>
              </a:r>
              <a:r>
                <a:rPr lang="fr-BE" sz="1600" dirty="0"/>
                <a:t>¦TÎz”%Iêssf78æ’ÖRkrM¤Î=êÑ˜q²±RŠVf7KAö7ÍÆk^9e‘Yie;œÕøãh”Â¡µÐÂi1n&gt;</a:t>
              </a:r>
              <a:r>
                <a:rPr lang="fr-BE" sz="1600" dirty="0" err="1"/>
                <a:t>PqÍf</a:t>
              </a:r>
              <a:r>
                <a:rPr lang="fr-BE" sz="1600" dirty="0"/>
                <a:t>\B&amp;µ</a:t>
              </a:r>
              <a:r>
                <a:rPr lang="fr-BE" sz="1600" dirty="0" err="1"/>
                <a:t>v«š</a:t>
              </a:r>
              <a:r>
                <a:rPr lang="fr-BE" sz="1600" dirty="0"/>
                <a:t>—</a:t>
              </a:r>
              <a:r>
                <a:rPr lang="fr-BE" sz="1600" dirty="0" err="1"/>
                <a:t>ìàçŽ</a:t>
              </a:r>
              <a:r>
                <a:rPr lang="fr-BE" sz="1600" dirty="0"/>
                <a:t>&gt;” ’99¡e“ â¬Ùùªs»5¸Ú?šrIo¤”lÅ_:5”º</a:t>
              </a:r>
              <a:r>
                <a:rPr lang="fr-BE" sz="1600" dirty="0" err="1"/>
                <a:t>lÆ</a:t>
              </a:r>
              <a:r>
                <a:rPr lang="fr-BE" sz="1600" dirty="0"/>
                <a:t>@</a:t>
              </a:r>
            </a:p>
          </p:txBody>
        </p:sp>
      </p:grp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1D292EF-158D-89CA-2092-0CB0F270F784}"/>
              </a:ext>
            </a:extLst>
          </p:cNvPr>
          <p:cNvSpPr/>
          <p:nvPr/>
        </p:nvSpPr>
        <p:spPr>
          <a:xfrm>
            <a:off x="3108960" y="2994660"/>
            <a:ext cx="1637396" cy="5715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1988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dre 1">
            <a:extLst>
              <a:ext uri="{FF2B5EF4-FFF2-40B4-BE49-F238E27FC236}">
                <a16:creationId xmlns:a16="http://schemas.microsoft.com/office/drawing/2014/main" id="{0C4A9C19-98BC-5DA2-02CF-9A43B20135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334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pic>
        <p:nvPicPr>
          <p:cNvPr id="5122" name="Picture 2" descr="Disclaimer Images | Free Vectors, Stock Photos &amp; PSD">
            <a:extLst>
              <a:ext uri="{FF2B5EF4-FFF2-40B4-BE49-F238E27FC236}">
                <a16:creationId xmlns:a16="http://schemas.microsoft.com/office/drawing/2014/main" id="{373E35E3-0726-5E3D-B581-CD3B4CA28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7840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D64E071-F8FD-9814-7D11-4B9191A024BC}"/>
              </a:ext>
            </a:extLst>
          </p:cNvPr>
          <p:cNvSpPr txBox="1"/>
          <p:nvPr/>
        </p:nvSpPr>
        <p:spPr>
          <a:xfrm>
            <a:off x="2581275" y="440331"/>
            <a:ext cx="77914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u="sng" dirty="0" err="1"/>
              <a:t>Vocabulary</a:t>
            </a:r>
            <a:endParaRPr lang="fr-BE" sz="11500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9358EC-5426-24A5-61BA-17087506D345}"/>
              </a:ext>
            </a:extLst>
          </p:cNvPr>
          <p:cNvSpPr txBox="1"/>
          <p:nvPr/>
        </p:nvSpPr>
        <p:spPr>
          <a:xfrm>
            <a:off x="1057272" y="2385772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Scripting</a:t>
            </a:r>
          </a:p>
          <a:p>
            <a:pPr lvl="1"/>
            <a:r>
              <a:rPr lang="en-US" b="0" i="0" dirty="0">
                <a:effectLst/>
              </a:rPr>
              <a:t>Is a type of coding that automates various step-by-step functions or processes</a:t>
            </a:r>
            <a:endParaRPr lang="fr-BE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5A6528-7A65-C9E6-4481-CF8CB0D33C88}"/>
              </a:ext>
            </a:extLst>
          </p:cNvPr>
          <p:cNvSpPr txBox="1"/>
          <p:nvPr/>
        </p:nvSpPr>
        <p:spPr>
          <a:xfrm>
            <a:off x="1057274" y="3183531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Malware</a:t>
            </a:r>
          </a:p>
          <a:p>
            <a:pPr lvl="1"/>
            <a:r>
              <a:rPr lang="fr-FR" dirty="0"/>
              <a:t> A </a:t>
            </a:r>
            <a:r>
              <a:rPr lang="fr-FR" dirty="0" err="1"/>
              <a:t>malicious</a:t>
            </a:r>
            <a:r>
              <a:rPr lang="fr-FR" dirty="0"/>
              <a:t> software</a:t>
            </a:r>
            <a:endParaRPr lang="fr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51194C-809C-C585-0217-8970CA79D793}"/>
              </a:ext>
            </a:extLst>
          </p:cNvPr>
          <p:cNvSpPr txBox="1"/>
          <p:nvPr/>
        </p:nvSpPr>
        <p:spPr>
          <a:xfrm>
            <a:off x="1057273" y="3858154"/>
            <a:ext cx="84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Appliance</a:t>
            </a:r>
            <a:endParaRPr lang="fr-BE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5836B9-407E-23F9-9BDA-83200203481D}"/>
              </a:ext>
            </a:extLst>
          </p:cNvPr>
          <p:cNvSpPr txBox="1"/>
          <p:nvPr/>
        </p:nvSpPr>
        <p:spPr>
          <a:xfrm>
            <a:off x="1057273" y="4543463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 err="1"/>
              <a:t>Overflow</a:t>
            </a:r>
            <a:endParaRPr lang="fr-BE" b="1" dirty="0"/>
          </a:p>
          <a:p>
            <a:pPr lvl="1"/>
            <a:r>
              <a:rPr lang="en-US" dirty="0"/>
              <a:t>It happen when we assign a value that is out of range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8E6FB0-AC88-D87B-A29D-5805CCDBB4A3}"/>
              </a:ext>
            </a:extLst>
          </p:cNvPr>
          <p:cNvSpPr txBox="1"/>
          <p:nvPr/>
        </p:nvSpPr>
        <p:spPr>
          <a:xfrm>
            <a:off x="1057273" y="5228772"/>
            <a:ext cx="84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Prompt</a:t>
            </a:r>
            <a:endParaRPr lang="fr-BE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2A51C1-DD31-22FD-0D5B-F3BA7DD8583E}"/>
              </a:ext>
            </a:extLst>
          </p:cNvPr>
          <p:cNvSpPr txBox="1"/>
          <p:nvPr/>
        </p:nvSpPr>
        <p:spPr>
          <a:xfrm>
            <a:off x="1057273" y="5790672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Botnet</a:t>
            </a:r>
            <a:endParaRPr lang="fr-BE" b="1" dirty="0"/>
          </a:p>
          <a:p>
            <a:pPr lvl="1"/>
            <a:r>
              <a:rPr lang="en-US" dirty="0"/>
              <a:t> It is a network of computers infected by malware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569052-08ED-F5A8-E8B9-594A826C5409}"/>
              </a:ext>
            </a:extLst>
          </p:cNvPr>
          <p:cNvSpPr txBox="1"/>
          <p:nvPr/>
        </p:nvSpPr>
        <p:spPr>
          <a:xfrm>
            <a:off x="1516441" y="5505771"/>
            <a:ext cx="197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device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8BAB3F8-4352-1763-6B02-F78C34D136FE}"/>
              </a:ext>
            </a:extLst>
          </p:cNvPr>
          <p:cNvSpPr txBox="1"/>
          <p:nvPr/>
        </p:nvSpPr>
        <p:spPr>
          <a:xfrm>
            <a:off x="1516441" y="4210857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the input </a:t>
            </a:r>
            <a:r>
              <a:rPr lang="fr-FR" dirty="0" err="1"/>
              <a:t>field</a:t>
            </a:r>
            <a:r>
              <a:rPr lang="fr-FR" dirty="0"/>
              <a:t> in a user interface screen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7867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dre 1">
            <a:extLst>
              <a:ext uri="{FF2B5EF4-FFF2-40B4-BE49-F238E27FC236}">
                <a16:creationId xmlns:a16="http://schemas.microsoft.com/office/drawing/2014/main" id="{0C4A9C19-98BC-5DA2-02CF-9A43B20135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334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pic>
        <p:nvPicPr>
          <p:cNvPr id="5122" name="Picture 2" descr="Disclaimer Images | Free Vectors, Stock Photos &amp; PSD">
            <a:extLst>
              <a:ext uri="{FF2B5EF4-FFF2-40B4-BE49-F238E27FC236}">
                <a16:creationId xmlns:a16="http://schemas.microsoft.com/office/drawing/2014/main" id="{373E35E3-0726-5E3D-B581-CD3B4CA28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7840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D64E071-F8FD-9814-7D11-4B9191A024BC}"/>
              </a:ext>
            </a:extLst>
          </p:cNvPr>
          <p:cNvSpPr txBox="1"/>
          <p:nvPr/>
        </p:nvSpPr>
        <p:spPr>
          <a:xfrm>
            <a:off x="2581275" y="440331"/>
            <a:ext cx="77914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u="sng" dirty="0" err="1"/>
              <a:t>Vocabulary</a:t>
            </a:r>
            <a:endParaRPr lang="fr-BE" sz="11500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9358EC-5426-24A5-61BA-17087506D345}"/>
              </a:ext>
            </a:extLst>
          </p:cNvPr>
          <p:cNvSpPr txBox="1"/>
          <p:nvPr/>
        </p:nvSpPr>
        <p:spPr>
          <a:xfrm>
            <a:off x="1057272" y="2385772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Scripting</a:t>
            </a:r>
          </a:p>
          <a:p>
            <a:pPr lvl="1"/>
            <a:r>
              <a:rPr lang="en-US" b="0" i="0" dirty="0">
                <a:effectLst/>
              </a:rPr>
              <a:t>Is a type of coding that automates various step-by-step functions or processes</a:t>
            </a:r>
            <a:endParaRPr lang="fr-BE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5A6528-7A65-C9E6-4481-CF8CB0D33C88}"/>
              </a:ext>
            </a:extLst>
          </p:cNvPr>
          <p:cNvSpPr txBox="1"/>
          <p:nvPr/>
        </p:nvSpPr>
        <p:spPr>
          <a:xfrm>
            <a:off x="1057274" y="3183531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Malware</a:t>
            </a:r>
          </a:p>
          <a:p>
            <a:pPr lvl="1"/>
            <a:r>
              <a:rPr lang="fr-FR" dirty="0"/>
              <a:t> A </a:t>
            </a:r>
            <a:r>
              <a:rPr lang="fr-FR" dirty="0" err="1"/>
              <a:t>malicious</a:t>
            </a:r>
            <a:r>
              <a:rPr lang="fr-FR" dirty="0"/>
              <a:t> software</a:t>
            </a:r>
            <a:endParaRPr lang="fr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51194C-809C-C585-0217-8970CA79D793}"/>
              </a:ext>
            </a:extLst>
          </p:cNvPr>
          <p:cNvSpPr txBox="1"/>
          <p:nvPr/>
        </p:nvSpPr>
        <p:spPr>
          <a:xfrm>
            <a:off x="1057273" y="3858154"/>
            <a:ext cx="84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Appliance</a:t>
            </a:r>
            <a:endParaRPr lang="fr-BE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5836B9-407E-23F9-9BDA-83200203481D}"/>
              </a:ext>
            </a:extLst>
          </p:cNvPr>
          <p:cNvSpPr txBox="1"/>
          <p:nvPr/>
        </p:nvSpPr>
        <p:spPr>
          <a:xfrm>
            <a:off x="1057273" y="4543463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 err="1"/>
              <a:t>Overflow</a:t>
            </a:r>
            <a:endParaRPr lang="fr-BE" b="1" dirty="0"/>
          </a:p>
          <a:p>
            <a:pPr lvl="1"/>
            <a:r>
              <a:rPr lang="en-US" dirty="0"/>
              <a:t>It happen when we assign a value that is out of range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8E6FB0-AC88-D87B-A29D-5805CCDBB4A3}"/>
              </a:ext>
            </a:extLst>
          </p:cNvPr>
          <p:cNvSpPr txBox="1"/>
          <p:nvPr/>
        </p:nvSpPr>
        <p:spPr>
          <a:xfrm>
            <a:off x="1057273" y="5228772"/>
            <a:ext cx="84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Prompt</a:t>
            </a:r>
            <a:endParaRPr lang="fr-BE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2A51C1-DD31-22FD-0D5B-F3BA7DD8583E}"/>
              </a:ext>
            </a:extLst>
          </p:cNvPr>
          <p:cNvSpPr txBox="1"/>
          <p:nvPr/>
        </p:nvSpPr>
        <p:spPr>
          <a:xfrm>
            <a:off x="1057273" y="5790672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Botnet</a:t>
            </a:r>
            <a:endParaRPr lang="fr-BE" b="1" dirty="0"/>
          </a:p>
          <a:p>
            <a:pPr lvl="1"/>
            <a:r>
              <a:rPr lang="en-US" dirty="0"/>
              <a:t> It is a network of computers infected by malware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569052-08ED-F5A8-E8B9-594A826C5409}"/>
              </a:ext>
            </a:extLst>
          </p:cNvPr>
          <p:cNvSpPr txBox="1"/>
          <p:nvPr/>
        </p:nvSpPr>
        <p:spPr>
          <a:xfrm>
            <a:off x="1504643" y="4210857"/>
            <a:ext cx="197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device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8BAB3F8-4352-1763-6B02-F78C34D136FE}"/>
              </a:ext>
            </a:extLst>
          </p:cNvPr>
          <p:cNvSpPr txBox="1"/>
          <p:nvPr/>
        </p:nvSpPr>
        <p:spPr>
          <a:xfrm>
            <a:off x="1571131" y="5505771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the input </a:t>
            </a:r>
            <a:r>
              <a:rPr lang="fr-FR" dirty="0" err="1"/>
              <a:t>field</a:t>
            </a:r>
            <a:r>
              <a:rPr lang="fr-FR" dirty="0"/>
              <a:t> in a user interface screen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30694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3A3F-0F10-34A9-6751-B3174038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CBEA901-52BD-5453-72ED-8BBFA17D77AC}"/>
              </a:ext>
            </a:extLst>
          </p:cNvPr>
          <p:cNvCxnSpPr>
            <a:cxnSpLocks/>
          </p:cNvCxnSpPr>
          <p:nvPr/>
        </p:nvCxnSpPr>
        <p:spPr>
          <a:xfrm>
            <a:off x="1335881" y="733426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7E645F9-F895-339D-190A-2D8CB7B403A1}"/>
              </a:ext>
            </a:extLst>
          </p:cNvPr>
          <p:cNvSpPr txBox="1"/>
          <p:nvPr/>
        </p:nvSpPr>
        <p:spPr>
          <a:xfrm>
            <a:off x="1243013" y="554832"/>
            <a:ext cx="1488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What’s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a hacker ? 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67923FD-2209-E9C4-57EE-EA4B626B3650}"/>
              </a:ext>
            </a:extLst>
          </p:cNvPr>
          <p:cNvGrpSpPr/>
          <p:nvPr/>
        </p:nvGrpSpPr>
        <p:grpSpPr>
          <a:xfrm>
            <a:off x="-101600" y="864231"/>
            <a:ext cx="8298069" cy="270724"/>
            <a:chOff x="-101600" y="864231"/>
            <a:chExt cx="8298069" cy="270724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CFC84D6-B0C7-D163-FB00-EEC7296A7034}"/>
                </a:ext>
              </a:extLst>
            </p:cNvPr>
            <p:cNvSpPr txBox="1"/>
            <p:nvPr/>
          </p:nvSpPr>
          <p:spPr>
            <a:xfrm>
              <a:off x="-101600" y="864231"/>
              <a:ext cx="1513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</a:rPr>
                <a:t>C:\Users\Clement&gt;</a:t>
              </a:r>
              <a:endParaRPr lang="fr-BE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482D458-D555-4E3B-017D-8F107ECFFDC3}"/>
                </a:ext>
              </a:extLst>
            </p:cNvPr>
            <p:cNvSpPr txBox="1"/>
            <p:nvPr/>
          </p:nvSpPr>
          <p:spPr>
            <a:xfrm>
              <a:off x="1133785" y="873345"/>
              <a:ext cx="70626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A hacker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is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someone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who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can,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with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some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technical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knowledge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, break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into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computer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systems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.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5C300142-D43D-9B62-AC98-535BD479A215}"/>
              </a:ext>
            </a:extLst>
          </p:cNvPr>
          <p:cNvSpPr txBox="1"/>
          <p:nvPr/>
        </p:nvSpPr>
        <p:spPr>
          <a:xfrm>
            <a:off x="-101600" y="1134955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48CFFD1-D5B0-626A-CCED-A9EF69D61B27}"/>
              </a:ext>
            </a:extLst>
          </p:cNvPr>
          <p:cNvCxnSpPr>
            <a:cxnSpLocks/>
          </p:cNvCxnSpPr>
          <p:nvPr/>
        </p:nvCxnSpPr>
        <p:spPr>
          <a:xfrm>
            <a:off x="1335881" y="1314451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2FDF3455-BDA3-3D34-2163-F2322AC4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341"/>
            <a:ext cx="1894774" cy="278531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5208B33-8A3F-37C2-6C5F-583232B9D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1990072"/>
            <a:ext cx="1904491" cy="278531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AB95763-2648-139D-DE6D-292F4597E5FD}"/>
              </a:ext>
            </a:extLst>
          </p:cNvPr>
          <p:cNvSpPr txBox="1"/>
          <p:nvPr/>
        </p:nvSpPr>
        <p:spPr>
          <a:xfrm>
            <a:off x="1243013" y="1125841"/>
            <a:ext cx="421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The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differences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between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white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hats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and black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hats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.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66CE357-512A-0FAE-2B4A-437C9C77F6A2}"/>
              </a:ext>
            </a:extLst>
          </p:cNvPr>
          <p:cNvSpPr txBox="1"/>
          <p:nvPr/>
        </p:nvSpPr>
        <p:spPr>
          <a:xfrm>
            <a:off x="2759075" y="1990072"/>
            <a:ext cx="2876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Hunt bugs                   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Try to close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security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holes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Are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hired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by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companies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to   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perform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security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evaluations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6D5E814-5657-37D4-A29E-49DD672D463F}"/>
              </a:ext>
            </a:extLst>
          </p:cNvPr>
          <p:cNvSpPr txBox="1"/>
          <p:nvPr/>
        </p:nvSpPr>
        <p:spPr>
          <a:xfrm>
            <a:off x="8196469" y="2008300"/>
            <a:ext cx="2876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Malicious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Steal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Exploit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Sell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vulnerabilities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&amp; data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FD75B25-D62C-4B58-FD36-4F802AABBAF0}"/>
              </a:ext>
            </a:extLst>
          </p:cNvPr>
          <p:cNvSpPr txBox="1"/>
          <p:nvPr/>
        </p:nvSpPr>
        <p:spPr>
          <a:xfrm>
            <a:off x="-101600" y="5238092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FBBA49F-D526-BFC9-F7B2-87307047C936}"/>
              </a:ext>
            </a:extLst>
          </p:cNvPr>
          <p:cNvCxnSpPr>
            <a:cxnSpLocks/>
          </p:cNvCxnSpPr>
          <p:nvPr/>
        </p:nvCxnSpPr>
        <p:spPr>
          <a:xfrm>
            <a:off x="1335881" y="5405439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197C03A-7E66-0E8C-0C15-421F879A5F2D}"/>
              </a:ext>
            </a:extLst>
          </p:cNvPr>
          <p:cNvSpPr txBox="1"/>
          <p:nvPr/>
        </p:nvSpPr>
        <p:spPr>
          <a:xfrm>
            <a:off x="1182687" y="5228978"/>
            <a:ext cx="661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Clear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7467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10534 -4.44444E-6 " pathEditMode="fixed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3125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3164 -4.44444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3" grpId="0"/>
      <p:bldP spid="38" grpId="0" uiExpand="1" build="p"/>
      <p:bldP spid="40" grpId="0" uiExpand="1" build="p"/>
      <p:bldP spid="4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918CF3F-D07C-0790-765E-8B3BEFD2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029D038-A7AF-7A97-4DDF-3C7EFF27F5E2}"/>
              </a:ext>
            </a:extLst>
          </p:cNvPr>
          <p:cNvCxnSpPr>
            <a:cxnSpLocks/>
          </p:cNvCxnSpPr>
          <p:nvPr/>
        </p:nvCxnSpPr>
        <p:spPr>
          <a:xfrm>
            <a:off x="1335881" y="744539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A92BCE7E-1634-068B-1825-A87310E5CE91}"/>
              </a:ext>
            </a:extLst>
          </p:cNvPr>
          <p:cNvSpPr txBox="1"/>
          <p:nvPr/>
        </p:nvSpPr>
        <p:spPr>
          <a:xfrm>
            <a:off x="1229035" y="549495"/>
            <a:ext cx="2568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Different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kind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of cyber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attacks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E1529ED-44F9-16E9-0953-2421A0E363FE}"/>
              </a:ext>
            </a:extLst>
          </p:cNvPr>
          <p:cNvGrpSpPr/>
          <p:nvPr/>
        </p:nvGrpSpPr>
        <p:grpSpPr>
          <a:xfrm>
            <a:off x="1358416" y="818825"/>
            <a:ext cx="1486384" cy="1101352"/>
            <a:chOff x="1358416" y="818825"/>
            <a:chExt cx="1486384" cy="1101352"/>
          </a:xfrm>
        </p:grpSpPr>
        <p:cxnSp>
          <p:nvCxnSpPr>
            <p:cNvPr id="10" name="Connecteur : en angle 9">
              <a:extLst>
                <a:ext uri="{FF2B5EF4-FFF2-40B4-BE49-F238E27FC236}">
                  <a16:creationId xmlns:a16="http://schemas.microsoft.com/office/drawing/2014/main" id="{140C8845-B647-462E-BC9C-B9150D4B179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05874" y="871367"/>
              <a:ext cx="374650" cy="269565"/>
            </a:xfrm>
            <a:prstGeom prst="bentConnector3">
              <a:avLst>
                <a:gd name="adj1" fmla="val 95763"/>
              </a:avLst>
            </a:prstGeom>
            <a:ln w="19050">
              <a:solidFill>
                <a:srgbClr val="57D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6546CCC-4D01-2AEB-D571-962FBA64990E}"/>
                </a:ext>
              </a:extLst>
            </p:cNvPr>
            <p:cNvSpPr txBox="1"/>
            <p:nvPr/>
          </p:nvSpPr>
          <p:spPr>
            <a:xfrm>
              <a:off x="1570833" y="1016608"/>
              <a:ext cx="8231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Phishing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" name="Connecteur : en angle 15">
              <a:extLst>
                <a:ext uri="{FF2B5EF4-FFF2-40B4-BE49-F238E27FC236}">
                  <a16:creationId xmlns:a16="http://schemas.microsoft.com/office/drawing/2014/main" id="{E673EEEB-1B03-EAB9-EB28-950AE71301F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05875" y="1199956"/>
              <a:ext cx="374650" cy="269565"/>
            </a:xfrm>
            <a:prstGeom prst="bentConnector3">
              <a:avLst>
                <a:gd name="adj1" fmla="val 95763"/>
              </a:avLst>
            </a:prstGeom>
            <a:ln w="19050">
              <a:solidFill>
                <a:srgbClr val="57D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0A4DBC3-E985-18EE-DB55-0594D852BA9E}"/>
                </a:ext>
              </a:extLst>
            </p:cNvPr>
            <p:cNvSpPr txBox="1"/>
            <p:nvPr/>
          </p:nvSpPr>
          <p:spPr>
            <a:xfrm>
              <a:off x="1570832" y="1360600"/>
              <a:ext cx="10072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Pretexting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Connecteur : en angle 17">
              <a:extLst>
                <a:ext uri="{FF2B5EF4-FFF2-40B4-BE49-F238E27FC236}">
                  <a16:creationId xmlns:a16="http://schemas.microsoft.com/office/drawing/2014/main" id="{D7A290C0-0765-E2B7-F6D6-14CE4373C39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05874" y="1505606"/>
              <a:ext cx="374650" cy="269565"/>
            </a:xfrm>
            <a:prstGeom prst="bentConnector3">
              <a:avLst>
                <a:gd name="adj1" fmla="val 95763"/>
              </a:avLst>
            </a:prstGeom>
            <a:ln w="19050">
              <a:solidFill>
                <a:srgbClr val="57D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2F0EC61-82EE-55A3-1DA0-A95B6D18B1E4}"/>
                </a:ext>
              </a:extLst>
            </p:cNvPr>
            <p:cNvSpPr txBox="1"/>
            <p:nvPr/>
          </p:nvSpPr>
          <p:spPr>
            <a:xfrm>
              <a:off x="1570832" y="1658567"/>
              <a:ext cx="12739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Trojan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Horses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01D7CFAC-8A11-AFE9-697A-2E28D0C777F7}"/>
              </a:ext>
            </a:extLst>
          </p:cNvPr>
          <p:cNvSpPr txBox="1"/>
          <p:nvPr/>
        </p:nvSpPr>
        <p:spPr>
          <a:xfrm>
            <a:off x="-101600" y="2002559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8E47799-2988-2A37-5697-1709AE0817C8}"/>
              </a:ext>
            </a:extLst>
          </p:cNvPr>
          <p:cNvCxnSpPr>
            <a:cxnSpLocks/>
          </p:cNvCxnSpPr>
          <p:nvPr/>
        </p:nvCxnSpPr>
        <p:spPr>
          <a:xfrm>
            <a:off x="1320316" y="2187855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A067ABA-6CF5-1FA3-DE85-23812D88D0A7}"/>
              </a:ext>
            </a:extLst>
          </p:cNvPr>
          <p:cNvSpPr txBox="1"/>
          <p:nvPr/>
        </p:nvSpPr>
        <p:spPr>
          <a:xfrm>
            <a:off x="1229035" y="1971900"/>
            <a:ext cx="2130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GoTo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Examples.henallux.be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6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1957 -4.81481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15885 -1.48148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D8CF29-C7FD-12F0-D4DC-F92477BE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" y="4304620"/>
            <a:ext cx="4324954" cy="191011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A1EB9A-9B7C-7AAB-3E64-35845B6F4F8A}"/>
              </a:ext>
            </a:extLst>
          </p:cNvPr>
          <p:cNvSpPr/>
          <p:nvPr/>
        </p:nvSpPr>
        <p:spPr>
          <a:xfrm>
            <a:off x="571500" y="571500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Phishing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3F83E87-2712-17F5-3BA5-E82D9E8AD8B4}"/>
              </a:ext>
            </a:extLst>
          </p:cNvPr>
          <p:cNvSpPr/>
          <p:nvPr/>
        </p:nvSpPr>
        <p:spPr>
          <a:xfrm>
            <a:off x="571500" y="571500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Pretexting</a:t>
            </a:r>
            <a:endParaRPr lang="fr-BE" dirty="0">
              <a:latin typeface="Consolas" panose="020B0609020204030204" pitchFamily="49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CE03170-3C95-D80D-D85F-3F587CF389EC}"/>
              </a:ext>
            </a:extLst>
          </p:cNvPr>
          <p:cNvGrpSpPr/>
          <p:nvPr/>
        </p:nvGrpSpPr>
        <p:grpSpPr>
          <a:xfrm>
            <a:off x="5107939" y="-1292710"/>
            <a:ext cx="5826125" cy="1038710"/>
            <a:chOff x="5349239" y="726590"/>
            <a:chExt cx="5826125" cy="1038710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128FA0-2C0B-A7AD-2E1A-78FD5B05E268}"/>
                </a:ext>
              </a:extLst>
            </p:cNvPr>
            <p:cNvGrpSpPr/>
            <p:nvPr/>
          </p:nvGrpSpPr>
          <p:grpSpPr>
            <a:xfrm>
              <a:off x="5349239" y="726590"/>
              <a:ext cx="5826125" cy="1038710"/>
              <a:chOff x="-38736" y="2389924"/>
              <a:chExt cx="5826125" cy="1038710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90BCED87-7BC1-7C4F-10CC-59C4BA168F28}"/>
                  </a:ext>
                </a:extLst>
              </p:cNvPr>
              <p:cNvGrpSpPr/>
              <p:nvPr/>
            </p:nvGrpSpPr>
            <p:grpSpPr>
              <a:xfrm>
                <a:off x="-38736" y="2389924"/>
                <a:ext cx="5826125" cy="1038710"/>
                <a:chOff x="3525202" y="5095105"/>
                <a:chExt cx="5826125" cy="1038710"/>
              </a:xfrm>
            </p:grpSpPr>
            <p:sp>
              <p:nvSpPr>
                <p:cNvPr id="11" name="Rectangle : coins arrondis 10">
                  <a:extLst>
                    <a:ext uri="{FF2B5EF4-FFF2-40B4-BE49-F238E27FC236}">
                      <a16:creationId xmlns:a16="http://schemas.microsoft.com/office/drawing/2014/main" id="{C34FAA1E-263C-CFF7-135C-D9F9C1FA515F}"/>
                    </a:ext>
                  </a:extLst>
                </p:cNvPr>
                <p:cNvSpPr/>
                <p:nvPr/>
              </p:nvSpPr>
              <p:spPr>
                <a:xfrm>
                  <a:off x="3525202" y="5095105"/>
                  <a:ext cx="5826125" cy="1038710"/>
                </a:xfrm>
                <a:prstGeom prst="roundRect">
                  <a:avLst/>
                </a:prstGeom>
                <a:solidFill>
                  <a:srgbClr val="464646"/>
                </a:solidFill>
                <a:ln>
                  <a:solidFill>
                    <a:srgbClr val="4646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/>
                </a:p>
              </p:txBody>
            </p:sp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2A1EF6BE-7882-A453-36C7-C2A1423FC568}"/>
                    </a:ext>
                  </a:extLst>
                </p:cNvPr>
                <p:cNvGrpSpPr/>
                <p:nvPr/>
              </p:nvGrpSpPr>
              <p:grpSpPr>
                <a:xfrm>
                  <a:off x="3756894" y="5371963"/>
                  <a:ext cx="515070" cy="515070"/>
                  <a:chOff x="966862" y="4829249"/>
                  <a:chExt cx="515070" cy="515070"/>
                </a:xfrm>
              </p:grpSpPr>
              <p:sp>
                <p:nvSpPr>
                  <p:cNvPr id="13" name="Ellipse 12">
                    <a:extLst>
                      <a:ext uri="{FF2B5EF4-FFF2-40B4-BE49-F238E27FC236}">
                        <a16:creationId xmlns:a16="http://schemas.microsoft.com/office/drawing/2014/main" id="{61AA0D16-269F-68D2-0F63-2D0CDE19E8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6862" y="4829249"/>
                    <a:ext cx="515070" cy="515070"/>
                  </a:xfrm>
                  <a:prstGeom prst="ellipse">
                    <a:avLst/>
                  </a:prstGeom>
                  <a:solidFill>
                    <a:srgbClr val="B1B1B1"/>
                  </a:solidFill>
                  <a:ln>
                    <a:solidFill>
                      <a:srgbClr val="B1B1B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BE"/>
                  </a:p>
                </p:txBody>
              </p:sp>
              <p:pic>
                <p:nvPicPr>
                  <p:cNvPr id="14" name="Image 13">
                    <a:extLst>
                      <a:ext uri="{FF2B5EF4-FFF2-40B4-BE49-F238E27FC236}">
                        <a16:creationId xmlns:a16="http://schemas.microsoft.com/office/drawing/2014/main" id="{9BE11C4A-5828-FDF1-D713-9C3203DC65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7500" b="93929" l="5357" r="95000">
                                <a14:foregroundMark x1="52857" y1="57857" x2="50000" y2="57500"/>
                                <a14:foregroundMark x1="90357" y1="70000" x2="95000" y2="51071"/>
                                <a14:foregroundMark x1="95000" y1="51071" x2="91429" y2="35000"/>
                                <a14:foregroundMark x1="64643" y1="7500" x2="80357" y2="16786"/>
                                <a14:foregroundMark x1="80357" y1="16786" x2="92143" y2="33929"/>
                                <a14:foregroundMark x1="92143" y1="33929" x2="92500" y2="36429"/>
                                <a14:foregroundMark x1="8214" y1="35000" x2="5714" y2="53929"/>
                                <a14:foregroundMark x1="5714" y1="53929" x2="6786" y2="57500"/>
                                <a14:foregroundMark x1="35000" y1="91786" x2="54286" y2="93929"/>
                                <a14:foregroundMark x1="54286" y1="93929" x2="60357" y2="93571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26116" t="19949" r="23425" b="19500"/>
                  <a:stretch/>
                </p:blipFill>
                <p:spPr>
                  <a:xfrm>
                    <a:off x="1082221" y="4968800"/>
                    <a:ext cx="284351" cy="34122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5B00D10-8D00-0410-54C5-D24B9F105259}"/>
                  </a:ext>
                </a:extLst>
              </p:cNvPr>
              <p:cNvSpPr txBox="1"/>
              <p:nvPr/>
            </p:nvSpPr>
            <p:spPr>
              <a:xfrm>
                <a:off x="1066689" y="2524207"/>
                <a:ext cx="16706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 err="1">
                    <a:solidFill>
                      <a:schemeClr val="bg1">
                        <a:lumMod val="95000"/>
                      </a:schemeClr>
                    </a:solidFill>
                    <a:latin typeface="Aharoni" panose="020B0604020202020204" pitchFamily="2" charset="-79"/>
                    <a:cs typeface="Aharoni" panose="020B0604020202020204" pitchFamily="2" charset="-79"/>
                  </a:rPr>
                  <a:t>Scammer</a:t>
                </a:r>
                <a:endParaRPr lang="fr-BE" sz="2000" b="1" dirty="0">
                  <a:solidFill>
                    <a:schemeClr val="bg1">
                      <a:lumMod val="95000"/>
                    </a:schemeClr>
                  </a:solidFill>
                  <a:latin typeface="Aharoni" panose="020B0604020202020204" pitchFamily="2" charset="-79"/>
                  <a:cs typeface="Aharoni" panose="020B0604020202020204" pitchFamily="2" charset="-79"/>
                </a:endParaRP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150E175-41C7-977D-7394-DA5BD0ED2E05}"/>
                  </a:ext>
                </a:extLst>
              </p:cNvPr>
              <p:cNvSpPr txBox="1"/>
              <p:nvPr/>
            </p:nvSpPr>
            <p:spPr>
              <a:xfrm>
                <a:off x="1319528" y="2962888"/>
                <a:ext cx="4161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BE" dirty="0">
                  <a:solidFill>
                    <a:srgbClr val="B1B1B1"/>
                  </a:solidFill>
                  <a:cs typeface="Aharoni" panose="020B0604020202020204" pitchFamily="2" charset="-79"/>
                </a:endParaRPr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082CACC-04BE-3284-E7C8-D141A3DC96BB}"/>
                </a:ext>
              </a:extLst>
            </p:cNvPr>
            <p:cNvSpPr txBox="1"/>
            <p:nvPr/>
          </p:nvSpPr>
          <p:spPr>
            <a:xfrm>
              <a:off x="6454664" y="1184421"/>
              <a:ext cx="2372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Mobile – </a:t>
              </a:r>
              <a:r>
                <a:rPr lang="fr-FR" sz="1600" dirty="0" err="1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from</a:t>
              </a:r>
              <a:r>
                <a:rPr lang="fr-FR" sz="1600" dirty="0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 </a:t>
              </a:r>
              <a:r>
                <a:rPr lang="fr-FR" sz="1600" dirty="0" err="1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your</a:t>
              </a:r>
              <a:r>
                <a:rPr lang="fr-FR" sz="1600" dirty="0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 phone</a:t>
              </a:r>
              <a:endParaRPr lang="fr-BE" sz="1600" dirty="0">
                <a:solidFill>
                  <a:schemeClr val="bg1">
                    <a:lumMod val="95000"/>
                  </a:schemeClr>
                </a:solidFill>
                <a:latin typeface="+mj-lt"/>
                <a:cs typeface="Aharoni" panose="020B0604020202020204" pitchFamily="2" charset="-79"/>
              </a:endParaRPr>
            </a:p>
          </p:txBody>
        </p:sp>
        <p:sp>
          <p:nvSpPr>
            <p:cNvPr id="19" name="Rectangle : avec coins arrondis en haut 18">
              <a:extLst>
                <a:ext uri="{FF2B5EF4-FFF2-40B4-BE49-F238E27FC236}">
                  <a16:creationId xmlns:a16="http://schemas.microsoft.com/office/drawing/2014/main" id="{80269CA6-A3AF-9A00-C9F3-4E8E7324F3F2}"/>
                </a:ext>
              </a:extLst>
            </p:cNvPr>
            <p:cNvSpPr/>
            <p:nvPr/>
          </p:nvSpPr>
          <p:spPr>
            <a:xfrm rot="5400000">
              <a:off x="9990686" y="580623"/>
              <a:ext cx="1038079" cy="1331276"/>
            </a:xfrm>
            <a:prstGeom prst="round2SameRect">
              <a:avLst/>
            </a:prstGeom>
            <a:solidFill>
              <a:srgbClr val="46464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3AB4ECBB-E023-97CB-CA3B-DECF16271483}"/>
                </a:ext>
              </a:extLst>
            </p:cNvPr>
            <p:cNvCxnSpPr>
              <a:stCxn id="19" idx="1"/>
              <a:endCxn id="19" idx="3"/>
            </p:cNvCxnSpPr>
            <p:nvPr/>
          </p:nvCxnSpPr>
          <p:spPr>
            <a:xfrm>
              <a:off x="9844088" y="1246262"/>
              <a:ext cx="133127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614D399-7B3B-B78F-4384-1E0AD229FD7B}"/>
                </a:ext>
              </a:extLst>
            </p:cNvPr>
            <p:cNvSpPr txBox="1"/>
            <p:nvPr/>
          </p:nvSpPr>
          <p:spPr>
            <a:xfrm>
              <a:off x="9935237" y="804742"/>
              <a:ext cx="1080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>
                  <a:solidFill>
                    <a:srgbClr val="00B050"/>
                  </a:solidFill>
                  <a:latin typeface="+mj-lt"/>
                  <a:cs typeface="Aharoni" panose="020B0604020202020204" pitchFamily="2" charset="-79"/>
                </a:rPr>
                <a:t>Accept</a:t>
              </a:r>
              <a:endParaRPr lang="fr-BE" sz="2000" b="1" dirty="0">
                <a:solidFill>
                  <a:srgbClr val="00B050"/>
                </a:solidFill>
                <a:latin typeface="+mj-lt"/>
                <a:cs typeface="Aharoni" panose="020B0604020202020204" pitchFamily="2" charset="-79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B23193C-9674-2F5A-6F47-E9B5CA3351FA}"/>
                </a:ext>
              </a:extLst>
            </p:cNvPr>
            <p:cNvSpPr txBox="1"/>
            <p:nvPr/>
          </p:nvSpPr>
          <p:spPr>
            <a:xfrm>
              <a:off x="9945572" y="1282373"/>
              <a:ext cx="1080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>
                  <a:solidFill>
                    <a:srgbClr val="C00000"/>
                  </a:solidFill>
                  <a:latin typeface="+mj-lt"/>
                  <a:cs typeface="Aharoni" panose="020B0604020202020204" pitchFamily="2" charset="-79"/>
                </a:rPr>
                <a:t>Decline</a:t>
              </a:r>
              <a:endParaRPr lang="fr-BE" sz="2000" b="1" dirty="0">
                <a:solidFill>
                  <a:srgbClr val="C00000"/>
                </a:solidFill>
                <a:latin typeface="+mj-lt"/>
                <a:cs typeface="Aharoni" panose="020B0604020202020204" pitchFamily="2" charset="-79"/>
              </a:endParaRP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DB904B20-1C08-99AE-605E-33A685623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0" y="571500"/>
            <a:ext cx="4035042" cy="736600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1D5B17E-3055-4B3C-FB75-42098DFFAF7B}"/>
              </a:ext>
            </a:extLst>
          </p:cNvPr>
          <p:cNvSpPr/>
          <p:nvPr/>
        </p:nvSpPr>
        <p:spPr>
          <a:xfrm>
            <a:off x="571500" y="571500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Trojan </a:t>
            </a:r>
            <a:r>
              <a:rPr lang="fr-FR" dirty="0" err="1">
                <a:latin typeface="Consolas" panose="020B0609020204030204" pitchFamily="49" charset="0"/>
              </a:rPr>
              <a:t>Horses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29" name="Image 28" descr="Une image contenant herbe, oiseau, extérieur, aptéryx&#10;&#10;Description générée automatiquement">
            <a:extLst>
              <a:ext uri="{FF2B5EF4-FFF2-40B4-BE49-F238E27FC236}">
                <a16:creationId xmlns:a16="http://schemas.microsoft.com/office/drawing/2014/main" id="{22FD2E41-152D-4CDF-5423-19262B484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8" y="1522961"/>
            <a:ext cx="770607" cy="74805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BE0A04EC-BD41-3F87-EA02-323535A7F8FE}"/>
              </a:ext>
            </a:extLst>
          </p:cNvPr>
          <p:cNvSpPr txBox="1"/>
          <p:nvPr/>
        </p:nvSpPr>
        <p:spPr>
          <a:xfrm>
            <a:off x="761541" y="2238961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B1B1B1"/>
                </a:solidFill>
                <a:latin typeface="Consolas" panose="020B0609020204030204" pitchFamily="49" charset="0"/>
              </a:rPr>
              <a:t>Kiwi.png</a:t>
            </a:r>
            <a:endParaRPr lang="fr-BE" sz="1200" dirty="0">
              <a:solidFill>
                <a:srgbClr val="B1B1B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DA005FCE-0FEF-BF8B-1A86-84F9D58E5EA3}"/>
              </a:ext>
            </a:extLst>
          </p:cNvPr>
          <p:cNvGrpSpPr/>
          <p:nvPr/>
        </p:nvGrpSpPr>
        <p:grpSpPr>
          <a:xfrm>
            <a:off x="814387" y="235516"/>
            <a:ext cx="9693340" cy="6088380"/>
            <a:chOff x="814387" y="235516"/>
            <a:chExt cx="9693340" cy="608838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19890879-5311-A126-5149-91C22042BBFC}"/>
                </a:ext>
              </a:extLst>
            </p:cNvPr>
            <p:cNvCxnSpPr>
              <a:cxnSpLocks/>
            </p:cNvCxnSpPr>
            <p:nvPr/>
          </p:nvCxnSpPr>
          <p:spPr>
            <a:xfrm>
              <a:off x="1584995" y="2238961"/>
              <a:ext cx="8922732" cy="40849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F8C66F5E-4FC0-C2FC-9233-930855D2B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995" y="243030"/>
              <a:ext cx="8922732" cy="131906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00CA8BFC-50BE-66FA-1583-AE1631E75540}"/>
                </a:ext>
              </a:extLst>
            </p:cNvPr>
            <p:cNvGrpSpPr/>
            <p:nvPr/>
          </p:nvGrpSpPr>
          <p:grpSpPr>
            <a:xfrm>
              <a:off x="4360292" y="235516"/>
              <a:ext cx="6147435" cy="6088380"/>
              <a:chOff x="2066924" y="14287"/>
              <a:chExt cx="8058151" cy="6829425"/>
            </a:xfrm>
          </p:grpSpPr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10764A51-B56C-32A2-E170-45CF5A342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6925" y="14287"/>
                <a:ext cx="8058150" cy="6829425"/>
              </a:xfrm>
              <a:prstGeom prst="rect">
                <a:avLst/>
              </a:prstGeom>
            </p:spPr>
          </p:pic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B123C311-9D15-7400-E7FD-2D53D6CBCCD9}"/>
                  </a:ext>
                </a:extLst>
              </p:cNvPr>
              <p:cNvSpPr txBox="1"/>
              <p:nvPr/>
            </p:nvSpPr>
            <p:spPr>
              <a:xfrm>
                <a:off x="2066924" y="889842"/>
                <a:ext cx="7877175" cy="5903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1600" dirty="0"/>
                  <a:t>%&amp;'()*456789:CDEFGHIJSTUVWXYZcdefghijstuvwxyzƒ„…†‡ˆ‰Š’“”•–—˜™š¢£¤¥¦§¨©ª²³´µ¶·¸¹ºÂÃÄÅÆÇÈÉÊÒÓÔÕÖ×ØÙÚáâãäåæçèéêñòóôõö÷øùúÿÄ        	</a:t>
                </a:r>
                <a:br>
                  <a:rPr lang="fr-BE" sz="1600" dirty="0"/>
                </a:br>
                <a:r>
                  <a:rPr lang="fr-BE" sz="1600" dirty="0" err="1"/>
                  <a:t>ÿÄ</a:t>
                </a:r>
                <a:r>
                  <a:rPr lang="fr-BE" sz="1600" dirty="0"/>
                  <a:t> µ  w !1AQaq"2B‘¡±Á	#3RðbrÑ$4á%ñ&amp;'()*56789:CDEFGHIJSTUVWXYZcdefghijstuvwxyz‚ƒ„…†‡ˆ‰Š’“”•–—˜™š¢£¤¥¦§¨©ª²³´µ¶·¸¹º</a:t>
                </a:r>
                <a:r>
                  <a:rPr lang="fr-BE" sz="1600" dirty="0">
                    <a:solidFill>
                      <a:srgbClr val="FF0000"/>
                    </a:solidFill>
                  </a:rPr>
                  <a:t>&lt;VIRUS&gt;ÂÃÄÅÆÇÈÉÊÒÓÔÕÖ×ØÙÚâãäåæçèéêòóôõö÷øùúÿÚ&lt;/VIRUS&gt; </a:t>
                </a:r>
                <a:r>
                  <a:rPr lang="fr-BE" sz="1600" dirty="0"/>
                  <a:t>  ? øÛMŒ4yn¸«wŠè{</a:t>
                </a:r>
                <a:r>
                  <a:rPr lang="fr-BE" sz="1600" dirty="0" err="1"/>
                  <a:t>J‹MQåÝ+NER</a:t>
                </a:r>
                <a:r>
                  <a:rPr lang="fr-BE" sz="1600" dirty="0"/>
                  <a:t>¿)â¾'Ús÷9©¬~</a:t>
                </a:r>
                <a:r>
                  <a:rPr lang="fr-BE" sz="1600" dirty="0" err="1"/>
                  <a:t>rqU</a:t>
                </a:r>
                <a:r>
                  <a:rPr lang="fr-BE" sz="1600" dirty="0"/>
                  <a:t>…¸</a:t>
                </a:r>
                <a:r>
                  <a:rPr lang="fr-BE" sz="1600" dirty="0" err="1"/>
                  <a:t>Fé</a:t>
                </a:r>
                <a:r>
                  <a:rPr lang="fr-BE" sz="1600" dirty="0"/>
                  <a:t>]</a:t>
                </a:r>
                <a:br>
                  <a:rPr lang="fr-BE" sz="1600" dirty="0"/>
                </a:br>
                <a:r>
                  <a:rPr lang="fr-BE" sz="1600" dirty="0"/>
                  <a:t>[</a:t>
                </a:r>
                <a:r>
                  <a:rPr lang="fr-BE" sz="1600" dirty="0" err="1"/>
                  <a:t>œô</a:t>
                </a:r>
                <a:r>
                  <a:rPr lang="fr-BE" sz="1600" dirty="0"/>
                  <a:t>ª</a:t>
                </a:r>
                <a:r>
                  <a:rPr lang="fr-BE" sz="1600" dirty="0" err="1"/>
                  <a:t>ió`ô§ÍcTÕ</a:t>
                </a:r>
                <a:r>
                  <a:rPr lang="fr-BE" sz="1600" dirty="0"/>
                  <a:t>µ*</a:t>
                </a:r>
                <a:r>
                  <a:rPr lang="fr-BE" sz="1600" dirty="0" err="1"/>
                  <a:t>Enò</a:t>
                </a:r>
                <a:r>
                  <a:rPr lang="fr-BE" sz="1600" dirty="0"/>
                  <a:t>`»[:}«/&gt;õ=</a:t>
                </a:r>
                <a:r>
                  <a:rPr lang="fr-BE" sz="1600" dirty="0" err="1"/>
                  <a:t>Ž˜Ì£bï</a:t>
                </a:r>
                <a:r>
                  <a:rPr lang="fr-BE" sz="1600" dirty="0"/>
                  <a:t>=«</a:t>
                </a:r>
                <a:r>
                  <a:rPr lang="fr-BE" sz="1600" dirty="0" err="1"/>
                  <a:t>f×O</a:t>
                </a:r>
                <a:r>
                  <a:rPr lang="fr-BE" sz="1600" dirty="0"/>
                  <a:t>’</a:t>
                </a:r>
                <a:r>
                  <a:rPr lang="fr-BE" sz="1600" dirty="0" err="1"/>
                  <a:t>óÄéÏñ</a:t>
                </a:r>
                <a:r>
                  <a:rPr lang="fr-BE" sz="1600" dirty="0"/>
                  <a:t>!³’”ÝÒ2–»°Q^+</a:t>
                </a:r>
                <a:r>
                  <a:rPr lang="fr-BE" sz="1600" dirty="0" err="1"/>
                  <a:t>CíhÁ</a:t>
                </a:r>
                <a:r>
                  <a:rPr lang="fr-BE" sz="1600" dirty="0"/>
                  <a:t>«</a:t>
                </a:r>
                <a:r>
                  <a:rPr lang="fr-BE" sz="1600" dirty="0" err="1"/>
                  <a:t>þÕoav·Óå™BçÌŒe</a:t>
                </a:r>
                <a:r>
                  <a:rPr lang="fr-BE" sz="1600" dirty="0"/>
                  <a:t>:Þn†</a:t>
                </a:r>
                <a:r>
                  <a:rPr lang="fr-BE" sz="1600" dirty="0" err="1"/>
                  <a:t>âÕb</a:t>
                </a:r>
                <a:r>
                  <a:rPr lang="fr-BE" sz="1600" dirty="0"/>
                  <a:t>…m·²ñûâ·Ž£WhNjèä.‰aÁæ³YœFpkÖ.~</a:t>
                </a:r>
                <a:r>
                  <a:rPr lang="fr-BE" sz="1600" dirty="0" err="1"/>
                  <a:t>ÜÛøn</a:t>
                </a:r>
                <a:r>
                  <a:rPr lang="fr-BE" sz="1600" dirty="0"/>
                  <a:t>=RMÏ</a:t>
                </a:r>
                <a:r>
                  <a:rPr lang="fr-BE" sz="1600" dirty="0" err="1"/>
                  <a:t>ùÑ</a:t>
                </a:r>
                <a:endParaRPr lang="fr-BE" sz="1600" dirty="0"/>
              </a:p>
              <a:p>
                <a:r>
                  <a:rPr lang="fr-BE" sz="1600" dirty="0" err="1"/>
                  <a:t>Êõôªvß</a:t>
                </a:r>
                <a:br>
                  <a:rPr lang="fr-BE" sz="1600" dirty="0"/>
                </a:br>
                <a:r>
                  <a:rPr lang="fr-BE" sz="1600" dirty="0"/>
                  <a:t>¾×¢</a:t>
                </a:r>
                <a:r>
                  <a:rPr lang="fr-BE" sz="1600" dirty="0" err="1"/>
                  <a:t>ÜÝý</a:t>
                </a:r>
                <a:r>
                  <a:rPr lang="fr-BE" sz="1600" dirty="0"/>
                  <a:t>£«€‹·_ZÚ8:cXáæ™Áé¬Û½H®¿OÛ"®</a:t>
                </a:r>
                <a:r>
                  <a:rPr lang="fr-BE" sz="1600" dirty="0" err="1"/>
                  <a:t>Fr+OÃ</a:t>
                </a:r>
                <a:r>
                  <a:rPr lang="fr-BE" sz="1600" dirty="0"/>
                  <a:t>f[«</a:t>
                </a:r>
                <a:r>
                  <a:rPr lang="fr-BE" sz="1600" dirty="0" err="1"/>
                  <a:t>Õ¸Ýö</a:t>
                </a:r>
                <a:r>
                  <a:rPr lang="fr-BE" sz="1600" dirty="0"/>
                  <a:t>` «÷Ç±«</a:t>
                </a:r>
                <a:r>
                  <a:rPr lang="fr-BE" sz="1600" dirty="0" err="1"/>
                  <a:t>Þð</a:t>
                </a:r>
                <a:r>
                  <a:rPr lang="fr-BE" sz="1600" dirty="0"/>
                  <a:t>&lt;º´šýÉliÚnHêìz™`æ9ag+3&amp;îÊü </a:t>
                </a:r>
                <a:r>
                  <a:rPr lang="fr-BE" sz="1600" dirty="0" err="1"/>
                  <a:t>dúV%Õ®ÜäVÖ</a:t>
                </a:r>
                <a:r>
                  <a:rPr lang="fr-BE" sz="1600" dirty="0"/>
                  <a:t>¥¤</a:t>
                </a:r>
                <a:r>
                  <a:rPr lang="fr-BE" sz="1600" dirty="0" err="1"/>
                  <a:t>ßÛh</a:t>
                </a:r>
                <a:r>
                  <a:rPr lang="fr-BE" sz="1600" dirty="0"/>
                  <a:t>­ªW³±Y|¨Ú^</a:t>
                </a:r>
                <a:r>
                  <a:rPr lang="fr-BE" sz="1600" dirty="0" err="1"/>
                  <a:t>B:Ÿ¥REûEºÉƒót$pkž</a:t>
                </a:r>
                <a:r>
                  <a:rPr lang="fr-BE" sz="1600" dirty="0"/>
                  <a:t>¦TÎz”%Iêssf78æ’ÖRkrM¤Î=êÑ˜q²±RŠVf7KAö7ÍÆk^9e‘Yie;œÕøãh”Â¡µÐÂi1n&gt;</a:t>
                </a:r>
                <a:r>
                  <a:rPr lang="fr-BE" sz="1600" dirty="0" err="1"/>
                  <a:t>PqÍf</a:t>
                </a:r>
                <a:r>
                  <a:rPr lang="fr-BE" sz="1600" dirty="0"/>
                  <a:t>\B&amp;µ</a:t>
                </a:r>
                <a:r>
                  <a:rPr lang="fr-BE" sz="1600" dirty="0" err="1"/>
                  <a:t>v«š</a:t>
                </a:r>
                <a:r>
                  <a:rPr lang="fr-BE" sz="1600" dirty="0"/>
                  <a:t>—</a:t>
                </a:r>
                <a:r>
                  <a:rPr lang="fr-BE" sz="1600" dirty="0" err="1"/>
                  <a:t>ìàçŽ</a:t>
                </a:r>
                <a:r>
                  <a:rPr lang="fr-BE" sz="1600" dirty="0"/>
                  <a:t>&gt;” ’99¡e“ â¬Ùùªs»5¸Ú?šrIo¤”lÅ_:5”º</a:t>
                </a:r>
                <a:r>
                  <a:rPr lang="fr-BE" sz="1600" dirty="0" err="1"/>
                  <a:t>lÆ</a:t>
                </a:r>
                <a:r>
                  <a:rPr lang="fr-BE" sz="1600" dirty="0"/>
                  <a:t>@</a:t>
                </a:r>
              </a:p>
            </p:txBody>
          </p:sp>
        </p:grp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ED208B6-16D5-91EF-6E56-B1B7484DD181}"/>
                </a:ext>
              </a:extLst>
            </p:cNvPr>
            <p:cNvCxnSpPr/>
            <p:nvPr/>
          </p:nvCxnSpPr>
          <p:spPr>
            <a:xfrm flipV="1">
              <a:off x="814388" y="235516"/>
              <a:ext cx="3529012" cy="128744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6CE3074A-F67C-6EF7-FB1F-37CD061D6721}"/>
                </a:ext>
              </a:extLst>
            </p:cNvPr>
            <p:cNvCxnSpPr>
              <a:cxnSpLocks/>
            </p:cNvCxnSpPr>
            <p:nvPr/>
          </p:nvCxnSpPr>
          <p:spPr>
            <a:xfrm>
              <a:off x="814387" y="2270068"/>
              <a:ext cx="3545904" cy="405382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cam_text">
            <a:extLst>
              <a:ext uri="{FF2B5EF4-FFF2-40B4-BE49-F238E27FC236}">
                <a16:creationId xmlns:a16="http://schemas.microsoft.com/office/drawing/2014/main" id="{28ECF853-DBA5-B0A8-D762-4CA86D735120}"/>
              </a:ext>
            </a:extLst>
          </p:cNvPr>
          <p:cNvSpPr txBox="1"/>
          <p:nvPr/>
        </p:nvSpPr>
        <p:spPr>
          <a:xfrm>
            <a:off x="7480818" y="2760355"/>
            <a:ext cx="2223454" cy="519351"/>
          </a:xfrm>
          <a:prstGeom prst="roundRect">
            <a:avLst>
              <a:gd name="adj" fmla="val 50000"/>
            </a:avLst>
          </a:prstGeom>
          <a:solidFill>
            <a:srgbClr val="FE6D73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Hi, I </a:t>
            </a:r>
            <a:r>
              <a:rPr lang="fr-FR" dirty="0" err="1"/>
              <a:t>work</a:t>
            </a:r>
            <a:r>
              <a:rPr lang="fr-FR" dirty="0"/>
              <a:t> for </a:t>
            </a:r>
            <a:r>
              <a:rPr lang="fr-FR" dirty="0" err="1"/>
              <a:t>you</a:t>
            </a:r>
            <a:endParaRPr lang="fr-FR" dirty="0"/>
          </a:p>
        </p:txBody>
      </p:sp>
      <p:pic>
        <p:nvPicPr>
          <p:cNvPr id="2" name="Scammer">
            <a:extLst>
              <a:ext uri="{FF2B5EF4-FFF2-40B4-BE49-F238E27FC236}">
                <a16:creationId xmlns:a16="http://schemas.microsoft.com/office/drawing/2014/main" id="{7EC7000D-0C0B-85EE-7AD1-F69967AEC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001" y="1879348"/>
            <a:ext cx="4099080" cy="5038452"/>
          </a:xfrm>
          <a:prstGeom prst="rect">
            <a:avLst/>
          </a:prstGeom>
        </p:spPr>
      </p:pic>
      <p:sp>
        <p:nvSpPr>
          <p:cNvPr id="18" name="Micro_text">
            <a:extLst>
              <a:ext uri="{FF2B5EF4-FFF2-40B4-BE49-F238E27FC236}">
                <a16:creationId xmlns:a16="http://schemas.microsoft.com/office/drawing/2014/main" id="{3A45C309-BEE0-FECF-7100-93FBCA75A5F2}"/>
              </a:ext>
            </a:extLst>
          </p:cNvPr>
          <p:cNvSpPr txBox="1"/>
          <p:nvPr/>
        </p:nvSpPr>
        <p:spPr>
          <a:xfrm>
            <a:off x="2781300" y="4304620"/>
            <a:ext cx="2958041" cy="519351"/>
          </a:xfrm>
          <a:prstGeom prst="roundRect">
            <a:avLst>
              <a:gd name="adj" fmla="val 50000"/>
            </a:avLst>
          </a:prstGeom>
          <a:solidFill>
            <a:srgbClr val="FFB901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Alright</a:t>
            </a:r>
            <a:r>
              <a:rPr lang="fr-FR" dirty="0"/>
              <a:t>, </a:t>
            </a:r>
            <a:r>
              <a:rPr lang="fr-FR" dirty="0" err="1"/>
              <a:t>here</a:t>
            </a:r>
            <a:r>
              <a:rPr lang="fr-FR" dirty="0"/>
              <a:t> are </a:t>
            </a:r>
            <a:r>
              <a:rPr lang="fr-FR" dirty="0" err="1"/>
              <a:t>our</a:t>
            </a:r>
            <a:r>
              <a:rPr lang="fr-FR" dirty="0"/>
              <a:t> logins</a:t>
            </a:r>
          </a:p>
        </p:txBody>
      </p:sp>
      <p:pic>
        <p:nvPicPr>
          <p:cNvPr id="16" name="Microsoft" descr="Windows Microsoft logo transparent PNG | PNG Play">
            <a:extLst>
              <a:ext uri="{FF2B5EF4-FFF2-40B4-BE49-F238E27FC236}">
                <a16:creationId xmlns:a16="http://schemas.microsoft.com/office/drawing/2014/main" id="{8F031A9F-D566-4971-DB86-AF94F860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23" y="2721719"/>
            <a:ext cx="2634058" cy="33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7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2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" dur="2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2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27" grpId="0" animBg="1"/>
          <p:bldP spid="17" grpId="0" animBg="1"/>
          <p:bldP spid="17" grpId="1" animBg="1"/>
          <p:bldP spid="18" grpId="0" animBg="1"/>
          <p:bldP spid="1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2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" dur="2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2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27" grpId="0" animBg="1"/>
          <p:bldP spid="17" grpId="0" animBg="1"/>
          <p:bldP spid="17" grpId="1" animBg="1"/>
          <p:bldP spid="18" grpId="0" animBg="1"/>
          <p:bldP spid="18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1D5B17E-3055-4B3C-FB75-42098DFFAF7B}"/>
              </a:ext>
            </a:extLst>
          </p:cNvPr>
          <p:cNvSpPr/>
          <p:nvPr/>
        </p:nvSpPr>
        <p:spPr>
          <a:xfrm>
            <a:off x="9515475" y="417493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Trojan </a:t>
            </a:r>
            <a:r>
              <a:rPr lang="fr-FR" dirty="0" err="1">
                <a:latin typeface="Consolas" panose="020B0609020204030204" pitchFamily="49" charset="0"/>
              </a:rPr>
              <a:t>Horses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29" name="Image 28" descr="Une image contenant herbe, oiseau, extérieur, aptéryx&#10;&#10;Description générée automatiquement">
            <a:extLst>
              <a:ext uri="{FF2B5EF4-FFF2-40B4-BE49-F238E27FC236}">
                <a16:creationId xmlns:a16="http://schemas.microsoft.com/office/drawing/2014/main" id="{22FD2E41-152D-4CDF-5423-19262B48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7340" y="1627736"/>
            <a:ext cx="770607" cy="74805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BE0A04EC-BD41-3F87-EA02-323535A7F8FE}"/>
              </a:ext>
            </a:extLst>
          </p:cNvPr>
          <p:cNvSpPr txBox="1"/>
          <p:nvPr/>
        </p:nvSpPr>
        <p:spPr>
          <a:xfrm>
            <a:off x="-3650187" y="2343736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B1B1B1"/>
                </a:solidFill>
                <a:latin typeface="Consolas" panose="020B0609020204030204" pitchFamily="49" charset="0"/>
              </a:rPr>
              <a:t>Kiwi.png</a:t>
            </a:r>
            <a:endParaRPr lang="fr-BE" sz="1200" dirty="0">
              <a:solidFill>
                <a:srgbClr val="B1B1B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DA005FCE-0FEF-BF8B-1A86-84F9D58E5EA3}"/>
              </a:ext>
            </a:extLst>
          </p:cNvPr>
          <p:cNvGrpSpPr/>
          <p:nvPr/>
        </p:nvGrpSpPr>
        <p:grpSpPr>
          <a:xfrm>
            <a:off x="-3597340" y="302895"/>
            <a:ext cx="9693340" cy="6088380"/>
            <a:chOff x="814387" y="235516"/>
            <a:chExt cx="9693340" cy="608838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19890879-5311-A126-5149-91C22042BBFC}"/>
                </a:ext>
              </a:extLst>
            </p:cNvPr>
            <p:cNvCxnSpPr>
              <a:cxnSpLocks/>
            </p:cNvCxnSpPr>
            <p:nvPr/>
          </p:nvCxnSpPr>
          <p:spPr>
            <a:xfrm>
              <a:off x="1584995" y="2238961"/>
              <a:ext cx="8922732" cy="40849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F8C66F5E-4FC0-C2FC-9233-930855D2B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995" y="243030"/>
              <a:ext cx="8922732" cy="131906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00CA8BFC-50BE-66FA-1583-AE1631E75540}"/>
                </a:ext>
              </a:extLst>
            </p:cNvPr>
            <p:cNvGrpSpPr/>
            <p:nvPr/>
          </p:nvGrpSpPr>
          <p:grpSpPr>
            <a:xfrm>
              <a:off x="4360292" y="235516"/>
              <a:ext cx="6147435" cy="6088380"/>
              <a:chOff x="2066924" y="14287"/>
              <a:chExt cx="8058151" cy="6829425"/>
            </a:xfrm>
          </p:grpSpPr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10764A51-B56C-32A2-E170-45CF5A342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6925" y="14287"/>
                <a:ext cx="8058150" cy="6829425"/>
              </a:xfrm>
              <a:prstGeom prst="rect">
                <a:avLst/>
              </a:prstGeom>
            </p:spPr>
          </p:pic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B123C311-9D15-7400-E7FD-2D53D6CBCCD9}"/>
                  </a:ext>
                </a:extLst>
              </p:cNvPr>
              <p:cNvSpPr txBox="1"/>
              <p:nvPr/>
            </p:nvSpPr>
            <p:spPr>
              <a:xfrm>
                <a:off x="2066924" y="889842"/>
                <a:ext cx="7877175" cy="5903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1600" dirty="0"/>
                  <a:t>%&amp;'()*456789:CDEFGHIJSTUVWXYZcdefghijstuvwxyzƒ„…†‡ˆ‰Š’“”•–—˜™š¢£¤¥¦§¨©ª²³´µ¶·¸¹ºÂÃÄÅÆÇÈÉÊÒÓÔÕÖ×ØÙÚáâãäåæçèéêñòóôõö÷øùúÿÄ        	</a:t>
                </a:r>
                <a:br>
                  <a:rPr lang="fr-BE" sz="1600" dirty="0"/>
                </a:br>
                <a:r>
                  <a:rPr lang="fr-BE" sz="1600" dirty="0" err="1"/>
                  <a:t>ÿÄ</a:t>
                </a:r>
                <a:r>
                  <a:rPr lang="fr-BE" sz="1600" dirty="0"/>
                  <a:t> µ  w !1AQaq"2B‘¡±Á	#3RðbrÑ$4á%ñ&amp;'()*56789:CDEFGHIJSTUVWXYZcdefghijstuvwxyz‚ƒ„…†‡ˆ‰Š’“”•–—˜™š¢£¤¥¦§¨©ª²³´µ¶·¸¹º</a:t>
                </a:r>
                <a:r>
                  <a:rPr lang="fr-BE" sz="1600" dirty="0">
                    <a:solidFill>
                      <a:srgbClr val="FF0000"/>
                    </a:solidFill>
                  </a:rPr>
                  <a:t>&lt;VIRUS&gt;ÂÃÄÅÆÇÈÉÊÒÓÔÕÖ×ØÙÚâãäåæçèéêòóôõö÷øùúÿÚ&lt;/VIRUS&gt; </a:t>
                </a:r>
                <a:r>
                  <a:rPr lang="fr-BE" sz="1600" dirty="0"/>
                  <a:t>  ? øÛMŒ4yn¸«wŠè{</a:t>
                </a:r>
                <a:r>
                  <a:rPr lang="fr-BE" sz="1600" dirty="0" err="1"/>
                  <a:t>J‹MQåÝ+NER</a:t>
                </a:r>
                <a:r>
                  <a:rPr lang="fr-BE" sz="1600" dirty="0"/>
                  <a:t>¿)â¾'Ús÷9©¬~</a:t>
                </a:r>
                <a:r>
                  <a:rPr lang="fr-BE" sz="1600" dirty="0" err="1"/>
                  <a:t>rqU</a:t>
                </a:r>
                <a:r>
                  <a:rPr lang="fr-BE" sz="1600" dirty="0"/>
                  <a:t>…¸</a:t>
                </a:r>
                <a:r>
                  <a:rPr lang="fr-BE" sz="1600" dirty="0" err="1"/>
                  <a:t>Fé</a:t>
                </a:r>
                <a:r>
                  <a:rPr lang="fr-BE" sz="1600" dirty="0"/>
                  <a:t>]</a:t>
                </a:r>
                <a:br>
                  <a:rPr lang="fr-BE" sz="1600" dirty="0"/>
                </a:br>
                <a:r>
                  <a:rPr lang="fr-BE" sz="1600" dirty="0"/>
                  <a:t>[</a:t>
                </a:r>
                <a:r>
                  <a:rPr lang="fr-BE" sz="1600" dirty="0" err="1"/>
                  <a:t>œô</a:t>
                </a:r>
                <a:r>
                  <a:rPr lang="fr-BE" sz="1600" dirty="0"/>
                  <a:t>ª</a:t>
                </a:r>
                <a:r>
                  <a:rPr lang="fr-BE" sz="1600" dirty="0" err="1"/>
                  <a:t>ió`ô§ÍcTÕ</a:t>
                </a:r>
                <a:r>
                  <a:rPr lang="fr-BE" sz="1600" dirty="0"/>
                  <a:t>µ*</a:t>
                </a:r>
                <a:r>
                  <a:rPr lang="fr-BE" sz="1600" dirty="0" err="1"/>
                  <a:t>Enò</a:t>
                </a:r>
                <a:r>
                  <a:rPr lang="fr-BE" sz="1600" dirty="0"/>
                  <a:t>`»[:}«/&gt;õ=</a:t>
                </a:r>
                <a:r>
                  <a:rPr lang="fr-BE" sz="1600" dirty="0" err="1"/>
                  <a:t>Ž˜Ì£bï</a:t>
                </a:r>
                <a:r>
                  <a:rPr lang="fr-BE" sz="1600" dirty="0"/>
                  <a:t>=«</a:t>
                </a:r>
                <a:r>
                  <a:rPr lang="fr-BE" sz="1600" dirty="0" err="1"/>
                  <a:t>f×O</a:t>
                </a:r>
                <a:r>
                  <a:rPr lang="fr-BE" sz="1600" dirty="0"/>
                  <a:t>’</a:t>
                </a:r>
                <a:r>
                  <a:rPr lang="fr-BE" sz="1600" dirty="0" err="1"/>
                  <a:t>óÄéÏñ</a:t>
                </a:r>
                <a:r>
                  <a:rPr lang="fr-BE" sz="1600" dirty="0"/>
                  <a:t>!³’”ÝÒ2–»°Q^+</a:t>
                </a:r>
                <a:r>
                  <a:rPr lang="fr-BE" sz="1600" dirty="0" err="1"/>
                  <a:t>CíhÁ</a:t>
                </a:r>
                <a:r>
                  <a:rPr lang="fr-BE" sz="1600" dirty="0"/>
                  <a:t>«</a:t>
                </a:r>
                <a:r>
                  <a:rPr lang="fr-BE" sz="1600" dirty="0" err="1"/>
                  <a:t>þÕoav·Óå™BçÌŒe</a:t>
                </a:r>
                <a:r>
                  <a:rPr lang="fr-BE" sz="1600" dirty="0"/>
                  <a:t>:Þn†</a:t>
                </a:r>
                <a:r>
                  <a:rPr lang="fr-BE" sz="1600" dirty="0" err="1"/>
                  <a:t>âÕb</a:t>
                </a:r>
                <a:r>
                  <a:rPr lang="fr-BE" sz="1600" dirty="0"/>
                  <a:t>…m·²ñûâ·Ž£WhNjèä.‰aÁæ³YœFpkÖ.~</a:t>
                </a:r>
                <a:r>
                  <a:rPr lang="fr-BE" sz="1600" dirty="0" err="1"/>
                  <a:t>ÜÛøn</a:t>
                </a:r>
                <a:r>
                  <a:rPr lang="fr-BE" sz="1600" dirty="0"/>
                  <a:t>=RMÏ</a:t>
                </a:r>
                <a:r>
                  <a:rPr lang="fr-BE" sz="1600" dirty="0" err="1"/>
                  <a:t>ùÑ</a:t>
                </a:r>
                <a:endParaRPr lang="fr-BE" sz="1600" dirty="0"/>
              </a:p>
              <a:p>
                <a:r>
                  <a:rPr lang="fr-BE" sz="1600" dirty="0" err="1"/>
                  <a:t>Êõôªvß</a:t>
                </a:r>
                <a:br>
                  <a:rPr lang="fr-BE" sz="1600" dirty="0"/>
                </a:br>
                <a:r>
                  <a:rPr lang="fr-BE" sz="1600" dirty="0"/>
                  <a:t>¾×¢</a:t>
                </a:r>
                <a:r>
                  <a:rPr lang="fr-BE" sz="1600" dirty="0" err="1"/>
                  <a:t>ÜÝý</a:t>
                </a:r>
                <a:r>
                  <a:rPr lang="fr-BE" sz="1600" dirty="0"/>
                  <a:t>£«€‹·_ZÚ8:cXáæ™Áé¬Û½H®¿OÛ"®</a:t>
                </a:r>
                <a:r>
                  <a:rPr lang="fr-BE" sz="1600" dirty="0" err="1"/>
                  <a:t>Fr+OÃ</a:t>
                </a:r>
                <a:r>
                  <a:rPr lang="fr-BE" sz="1600" dirty="0"/>
                  <a:t>f[«</a:t>
                </a:r>
                <a:r>
                  <a:rPr lang="fr-BE" sz="1600" dirty="0" err="1"/>
                  <a:t>Õ¸Ýö</a:t>
                </a:r>
                <a:r>
                  <a:rPr lang="fr-BE" sz="1600" dirty="0"/>
                  <a:t>` «÷Ç±«</a:t>
                </a:r>
                <a:r>
                  <a:rPr lang="fr-BE" sz="1600" dirty="0" err="1"/>
                  <a:t>Þð</a:t>
                </a:r>
                <a:r>
                  <a:rPr lang="fr-BE" sz="1600" dirty="0"/>
                  <a:t>&lt;º´šýÉliÚnHêìz™`æ9ag+3&amp;îÊü </a:t>
                </a:r>
                <a:r>
                  <a:rPr lang="fr-BE" sz="1600" dirty="0" err="1"/>
                  <a:t>dúV%Õ®ÜäVÖ</a:t>
                </a:r>
                <a:r>
                  <a:rPr lang="fr-BE" sz="1600" dirty="0"/>
                  <a:t>¥¤</a:t>
                </a:r>
                <a:r>
                  <a:rPr lang="fr-BE" sz="1600" dirty="0" err="1"/>
                  <a:t>ßÛh</a:t>
                </a:r>
                <a:r>
                  <a:rPr lang="fr-BE" sz="1600" dirty="0"/>
                  <a:t>­ªW³±Y|¨Ú^</a:t>
                </a:r>
                <a:r>
                  <a:rPr lang="fr-BE" sz="1600" dirty="0" err="1"/>
                  <a:t>B:Ÿ¥REûEºÉƒót$pkž</a:t>
                </a:r>
                <a:r>
                  <a:rPr lang="fr-BE" sz="1600" dirty="0"/>
                  <a:t>¦TÎz”%Iêssf78æ’ÖRkrM¤Î=êÑ˜q²±RŠVf7KAö7ÍÆk^9e‘Yie;œÕøãh”Â¡µÐÂi1n&gt;</a:t>
                </a:r>
                <a:r>
                  <a:rPr lang="fr-BE" sz="1600" dirty="0" err="1"/>
                  <a:t>PqÍf</a:t>
                </a:r>
                <a:r>
                  <a:rPr lang="fr-BE" sz="1600" dirty="0"/>
                  <a:t>\B&amp;µ</a:t>
                </a:r>
                <a:r>
                  <a:rPr lang="fr-BE" sz="1600" dirty="0" err="1"/>
                  <a:t>v«š</a:t>
                </a:r>
                <a:r>
                  <a:rPr lang="fr-BE" sz="1600" dirty="0"/>
                  <a:t>—</a:t>
                </a:r>
                <a:r>
                  <a:rPr lang="fr-BE" sz="1600" dirty="0" err="1"/>
                  <a:t>ìàçŽ</a:t>
                </a:r>
                <a:r>
                  <a:rPr lang="fr-BE" sz="1600" dirty="0"/>
                  <a:t>&gt;” ’99¡e“ â¬Ùùªs»5¸Ú?šrIo¤”lÅ_:5”º</a:t>
                </a:r>
                <a:r>
                  <a:rPr lang="fr-BE" sz="1600" dirty="0" err="1"/>
                  <a:t>lÆ</a:t>
                </a:r>
                <a:r>
                  <a:rPr lang="fr-BE" sz="1600" dirty="0"/>
                  <a:t>@</a:t>
                </a:r>
              </a:p>
            </p:txBody>
          </p:sp>
        </p:grp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ED208B6-16D5-91EF-6E56-B1B7484DD181}"/>
                </a:ext>
              </a:extLst>
            </p:cNvPr>
            <p:cNvCxnSpPr/>
            <p:nvPr/>
          </p:nvCxnSpPr>
          <p:spPr>
            <a:xfrm flipV="1">
              <a:off x="814388" y="235516"/>
              <a:ext cx="3529012" cy="128744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6CE3074A-F67C-6EF7-FB1F-37CD061D6721}"/>
                </a:ext>
              </a:extLst>
            </p:cNvPr>
            <p:cNvCxnSpPr>
              <a:cxnSpLocks/>
            </p:cNvCxnSpPr>
            <p:nvPr/>
          </p:nvCxnSpPr>
          <p:spPr>
            <a:xfrm>
              <a:off x="814387" y="2270068"/>
              <a:ext cx="3545904" cy="405382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5AA1C90C-2037-2E9B-F3F3-59537635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50" y="1442085"/>
            <a:ext cx="3810000" cy="3810000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C558A2E1-F039-7B9E-71DD-57A73A256C75}"/>
              </a:ext>
            </a:extLst>
          </p:cNvPr>
          <p:cNvGrpSpPr/>
          <p:nvPr/>
        </p:nvGrpSpPr>
        <p:grpSpPr>
          <a:xfrm>
            <a:off x="4272946" y="1292944"/>
            <a:ext cx="4886372" cy="1475813"/>
            <a:chOff x="4272946" y="1292944"/>
            <a:chExt cx="4886372" cy="1475813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85AF791F-DD46-230D-A481-319BFEB32B49}"/>
                </a:ext>
              </a:extLst>
            </p:cNvPr>
            <p:cNvGrpSpPr/>
            <p:nvPr/>
          </p:nvGrpSpPr>
          <p:grpSpPr>
            <a:xfrm>
              <a:off x="4272946" y="1838324"/>
              <a:ext cx="4886372" cy="930433"/>
              <a:chOff x="4272946" y="1838324"/>
              <a:chExt cx="4886372" cy="930433"/>
            </a:xfrm>
          </p:grpSpPr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EA21456A-8CD3-5CC1-E3E8-D4D3C0104649}"/>
                  </a:ext>
                </a:extLst>
              </p:cNvPr>
              <p:cNvSpPr/>
              <p:nvPr/>
            </p:nvSpPr>
            <p:spPr>
              <a:xfrm>
                <a:off x="6357986" y="1838324"/>
                <a:ext cx="2801332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07535CAB-6554-FD99-B55A-7A02BFB9CB3D}"/>
                  </a:ext>
                </a:extLst>
              </p:cNvPr>
              <p:cNvSpPr/>
              <p:nvPr/>
            </p:nvSpPr>
            <p:spPr>
              <a:xfrm rot="19141528">
                <a:off x="4272946" y="2606832"/>
                <a:ext cx="2495229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BA19F8F-B287-C5EF-5920-2AE418C027D7}"/>
                </a:ext>
              </a:extLst>
            </p:cNvPr>
            <p:cNvSpPr txBox="1"/>
            <p:nvPr/>
          </p:nvSpPr>
          <p:spPr>
            <a:xfrm>
              <a:off x="6551921" y="1292944"/>
              <a:ext cx="2266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Can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see</a:t>
              </a:r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you</a:t>
              </a:r>
              <a:endParaRPr lang="fr-BE" sz="2800" dirty="0">
                <a:solidFill>
                  <a:srgbClr val="FE6D7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8B88E99-10C7-F0E3-C0D6-1979B95371AB}"/>
              </a:ext>
            </a:extLst>
          </p:cNvPr>
          <p:cNvGrpSpPr/>
          <p:nvPr/>
        </p:nvGrpSpPr>
        <p:grpSpPr>
          <a:xfrm>
            <a:off x="4521909" y="3356906"/>
            <a:ext cx="5692463" cy="657186"/>
            <a:chOff x="4521909" y="3356906"/>
            <a:chExt cx="5692463" cy="657186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160EF58E-7003-5EE4-EC19-6DB837D69525}"/>
                </a:ext>
              </a:extLst>
            </p:cNvPr>
            <p:cNvGrpSpPr/>
            <p:nvPr/>
          </p:nvGrpSpPr>
          <p:grpSpPr>
            <a:xfrm>
              <a:off x="4521909" y="3678622"/>
              <a:ext cx="5493681" cy="335470"/>
              <a:chOff x="4723745" y="4062121"/>
              <a:chExt cx="5493681" cy="335470"/>
            </a:xfrm>
          </p:grpSpPr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A66F394C-D714-3EDF-C844-42F55664C7CD}"/>
                  </a:ext>
                </a:extLst>
              </p:cNvPr>
              <p:cNvSpPr/>
              <p:nvPr/>
            </p:nvSpPr>
            <p:spPr>
              <a:xfrm>
                <a:off x="5922170" y="4235666"/>
                <a:ext cx="4295256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678A95C9-E26B-F184-2D34-EFF45B8643AA}"/>
                  </a:ext>
                </a:extLst>
              </p:cNvPr>
              <p:cNvSpPr/>
              <p:nvPr/>
            </p:nvSpPr>
            <p:spPr>
              <a:xfrm rot="936299">
                <a:off x="4723745" y="4062121"/>
                <a:ext cx="1377561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3889391-B8F9-6F66-2D3B-5C600A145BC3}"/>
                </a:ext>
              </a:extLst>
            </p:cNvPr>
            <p:cNvSpPr txBox="1"/>
            <p:nvPr/>
          </p:nvSpPr>
          <p:spPr>
            <a:xfrm>
              <a:off x="6471667" y="3356906"/>
              <a:ext cx="3742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Can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steal</a:t>
              </a:r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your</a:t>
              </a:r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data</a:t>
              </a:r>
              <a:endParaRPr lang="fr-BE" sz="2800" dirty="0">
                <a:solidFill>
                  <a:srgbClr val="FE6D7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DF9E7FDE-F99A-346C-5542-A1A975F328B3}"/>
              </a:ext>
            </a:extLst>
          </p:cNvPr>
          <p:cNvGrpSpPr/>
          <p:nvPr/>
        </p:nvGrpSpPr>
        <p:grpSpPr>
          <a:xfrm>
            <a:off x="4582861" y="2376783"/>
            <a:ext cx="4576457" cy="954455"/>
            <a:chOff x="4582861" y="2376783"/>
            <a:chExt cx="4576457" cy="954455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B1D2E44-D130-BEB1-709E-8E5986B178E3}"/>
                </a:ext>
              </a:extLst>
            </p:cNvPr>
            <p:cNvSpPr txBox="1"/>
            <p:nvPr/>
          </p:nvSpPr>
          <p:spPr>
            <a:xfrm>
              <a:off x="6632846" y="2376783"/>
              <a:ext cx="2502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Can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hear</a:t>
              </a:r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you</a:t>
              </a:r>
              <a:endParaRPr lang="fr-BE" sz="2800" dirty="0">
                <a:solidFill>
                  <a:srgbClr val="FE6D7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268A57AB-8911-D44E-C9D1-C07269A973E0}"/>
                </a:ext>
              </a:extLst>
            </p:cNvPr>
            <p:cNvGrpSpPr/>
            <p:nvPr/>
          </p:nvGrpSpPr>
          <p:grpSpPr>
            <a:xfrm>
              <a:off x="4582861" y="2910648"/>
              <a:ext cx="4576457" cy="420590"/>
              <a:chOff x="4582861" y="2910648"/>
              <a:chExt cx="4576457" cy="420590"/>
            </a:xfrm>
          </p:grpSpPr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7C48888E-7442-4647-58AD-258342104A32}"/>
                  </a:ext>
                </a:extLst>
              </p:cNvPr>
              <p:cNvSpPr/>
              <p:nvPr/>
            </p:nvSpPr>
            <p:spPr>
              <a:xfrm>
                <a:off x="6357986" y="2910648"/>
                <a:ext cx="2801332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01967DDD-C3F8-8919-2F82-C9FF6077135E}"/>
                  </a:ext>
                </a:extLst>
              </p:cNvPr>
              <p:cNvSpPr/>
              <p:nvPr/>
            </p:nvSpPr>
            <p:spPr>
              <a:xfrm rot="20590296">
                <a:off x="4582861" y="3169313"/>
                <a:ext cx="1958787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FFD11E30-4A3F-80F2-8314-92C37616E4F2}"/>
              </a:ext>
            </a:extLst>
          </p:cNvPr>
          <p:cNvGrpSpPr/>
          <p:nvPr/>
        </p:nvGrpSpPr>
        <p:grpSpPr>
          <a:xfrm>
            <a:off x="5391009" y="3255097"/>
            <a:ext cx="5327399" cy="2745306"/>
            <a:chOff x="5391009" y="3255097"/>
            <a:chExt cx="5327399" cy="2745306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E8E2AC0-3E76-3F07-ECC9-1C97BA6246EE}"/>
                </a:ext>
              </a:extLst>
            </p:cNvPr>
            <p:cNvSpPr txBox="1"/>
            <p:nvPr/>
          </p:nvSpPr>
          <p:spPr>
            <a:xfrm>
              <a:off x="6567199" y="4348807"/>
              <a:ext cx="41512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Can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encrypt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your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files in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order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to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demand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a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ransom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--&gt; Ransomware</a:t>
              </a:r>
              <a:endParaRPr lang="fr-BE" sz="2400" dirty="0">
                <a:solidFill>
                  <a:srgbClr val="FE6D7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1AE9EA8B-A279-2E2C-2FE3-FDF7D0303E56}"/>
                </a:ext>
              </a:extLst>
            </p:cNvPr>
            <p:cNvGrpSpPr/>
            <p:nvPr/>
          </p:nvGrpSpPr>
          <p:grpSpPr>
            <a:xfrm>
              <a:off x="5391009" y="3255097"/>
              <a:ext cx="5112769" cy="2745306"/>
              <a:chOff x="5391009" y="3255097"/>
              <a:chExt cx="5112769" cy="2745306"/>
            </a:xfrm>
          </p:grpSpPr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621CA212-38AC-33EE-BF47-164FE8FD23C4}"/>
                  </a:ext>
                </a:extLst>
              </p:cNvPr>
              <p:cNvSpPr/>
              <p:nvPr/>
            </p:nvSpPr>
            <p:spPr>
              <a:xfrm>
                <a:off x="6233147" y="5565056"/>
                <a:ext cx="4270631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5A2A3538-9A41-1A75-F0DD-E6DF1EFB7A42}"/>
                  </a:ext>
                </a:extLst>
              </p:cNvPr>
              <p:cNvSpPr/>
              <p:nvPr/>
            </p:nvSpPr>
            <p:spPr>
              <a:xfrm rot="3066078">
                <a:off x="4099319" y="4546787"/>
                <a:ext cx="2745306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24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87A1A59-D8DA-F696-C53C-0CD7DD6AA0C6}"/>
              </a:ext>
            </a:extLst>
          </p:cNvPr>
          <p:cNvSpPr/>
          <p:nvPr/>
        </p:nvSpPr>
        <p:spPr>
          <a:xfrm>
            <a:off x="504825" y="512743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Trojan </a:t>
            </a:r>
            <a:r>
              <a:rPr lang="fr-FR" dirty="0" err="1">
                <a:latin typeface="Consolas" panose="020B0609020204030204" pitchFamily="49" charset="0"/>
              </a:rPr>
              <a:t>Horses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1D5B17E-3055-4B3C-FB75-42098DFFAF7B}"/>
              </a:ext>
            </a:extLst>
          </p:cNvPr>
          <p:cNvSpPr/>
          <p:nvPr/>
        </p:nvSpPr>
        <p:spPr>
          <a:xfrm>
            <a:off x="504825" y="512743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Brut Force</a:t>
            </a:r>
            <a:endParaRPr lang="fr-BE" dirty="0">
              <a:latin typeface="Consolas" panose="020B0609020204030204" pitchFamily="49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E34819E-5B68-4A98-A1B4-6AB08415A725}"/>
              </a:ext>
            </a:extLst>
          </p:cNvPr>
          <p:cNvGrpSpPr/>
          <p:nvPr/>
        </p:nvGrpSpPr>
        <p:grpSpPr>
          <a:xfrm>
            <a:off x="3333750" y="512743"/>
            <a:ext cx="6438900" cy="5668981"/>
            <a:chOff x="3333750" y="512743"/>
            <a:chExt cx="6438900" cy="5668981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9F56620-BC5E-A57B-0B0A-BBBFD092BAB6}"/>
                </a:ext>
              </a:extLst>
            </p:cNvPr>
            <p:cNvSpPr/>
            <p:nvPr/>
          </p:nvSpPr>
          <p:spPr>
            <a:xfrm>
              <a:off x="3333750" y="512743"/>
              <a:ext cx="6438900" cy="566898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F8E1CFF3-546A-DD90-987F-FA93B13ABE4C}"/>
                </a:ext>
              </a:extLst>
            </p:cNvPr>
            <p:cNvSpPr/>
            <p:nvPr/>
          </p:nvSpPr>
          <p:spPr>
            <a:xfrm>
              <a:off x="3333750" y="512743"/>
              <a:ext cx="6438899" cy="7350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DBFD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73750FE-8F04-5299-60BF-7EB226C10FF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57600" y="78896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D01546-4210-2C63-07F8-F745CC7E67D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48150" y="798493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D6D7C43-7D41-D4C7-78B3-97B40734B1F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838700" y="80801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3FEB5452-8635-BB3B-4DEF-82F2F70916D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548687" y="746909"/>
              <a:ext cx="923925" cy="266700"/>
            </a:xfrm>
            <a:prstGeom prst="roundRect">
              <a:avLst>
                <a:gd name="adj" fmla="val 50000"/>
              </a:avLst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99667330-A850-39F6-12AB-D86502389A1C}"/>
                </a:ext>
              </a:extLst>
            </p:cNvPr>
            <p:cNvSpPr/>
            <p:nvPr/>
          </p:nvSpPr>
          <p:spPr>
            <a:xfrm>
              <a:off x="4476750" y="2600325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FA398A67-79BD-D331-712F-CBFB60A95FBA}"/>
                </a:ext>
              </a:extLst>
            </p:cNvPr>
            <p:cNvSpPr/>
            <p:nvPr/>
          </p:nvSpPr>
          <p:spPr>
            <a:xfrm>
              <a:off x="4514850" y="4344828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7DC68AA-B3C2-53BE-4407-91BB27286E27}"/>
                </a:ext>
              </a:extLst>
            </p:cNvPr>
            <p:cNvSpPr txBox="1"/>
            <p:nvPr/>
          </p:nvSpPr>
          <p:spPr>
            <a:xfrm>
              <a:off x="4652962" y="2159288"/>
              <a:ext cx="2886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Login :</a:t>
              </a:r>
              <a:endParaRPr lang="fr-BE" sz="2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05D8BA5-2D18-B0B5-F017-A26D8BBF42AB}"/>
                </a:ext>
              </a:extLst>
            </p:cNvPr>
            <p:cNvSpPr txBox="1"/>
            <p:nvPr/>
          </p:nvSpPr>
          <p:spPr>
            <a:xfrm>
              <a:off x="4652962" y="3883163"/>
              <a:ext cx="2886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Password</a:t>
              </a:r>
              <a:r>
                <a:rPr lang="fr-FR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2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4111006E-4423-7CCB-52BE-0FC3A215BA44}"/>
              </a:ext>
            </a:extLst>
          </p:cNvPr>
          <p:cNvSpPr txBox="1"/>
          <p:nvPr/>
        </p:nvSpPr>
        <p:spPr>
          <a:xfrm>
            <a:off x="5029199" y="2807776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cs typeface="Aharoni" panose="02010803020104030203" pitchFamily="2" charset="-79"/>
              </a:rPr>
              <a:t>iAmadUck13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DC36C2-25F7-9DAA-032C-30B46B23EC75}"/>
              </a:ext>
            </a:extLst>
          </p:cNvPr>
          <p:cNvSpPr txBox="1"/>
          <p:nvPr/>
        </p:nvSpPr>
        <p:spPr>
          <a:xfrm>
            <a:off x="5110161" y="4571195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cs typeface="Aharoni" panose="02010803020104030203" pitchFamily="2" charset="-79"/>
              </a:rPr>
              <a:t>LoveMyDog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47AEBBC-7FA0-7E5F-755B-43332F67B11A}"/>
              </a:ext>
            </a:extLst>
          </p:cNvPr>
          <p:cNvSpPr txBox="1"/>
          <p:nvPr/>
        </p:nvSpPr>
        <p:spPr>
          <a:xfrm>
            <a:off x="5110161" y="4571195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cs typeface="Aharoni" panose="02010803020104030203" pitchFamily="2" charset="-79"/>
              </a:rPr>
              <a:t>password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7951BEF-7A5C-5ED9-CFDC-2BE88CA0D72A}"/>
              </a:ext>
            </a:extLst>
          </p:cNvPr>
          <p:cNvSpPr txBox="1"/>
          <p:nvPr/>
        </p:nvSpPr>
        <p:spPr>
          <a:xfrm>
            <a:off x="5110161" y="4596734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cs typeface="Aharoni" panose="02010803020104030203" pitchFamily="2" charset="-79"/>
              </a:rPr>
              <a:t>Dgqg5+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98A4D-DC31-FCC3-5390-FBE49B763954}"/>
              </a:ext>
            </a:extLst>
          </p:cNvPr>
          <p:cNvSpPr txBox="1"/>
          <p:nvPr/>
        </p:nvSpPr>
        <p:spPr>
          <a:xfrm>
            <a:off x="5105400" y="4583964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cs typeface="Aharoni" panose="02010803020104030203" pitchFamily="2" charset="-79"/>
              </a:rPr>
              <a:t>fdkgtrhs46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8C16084-393A-405C-EA36-BC6F5D0CB72D}"/>
              </a:ext>
            </a:extLst>
          </p:cNvPr>
          <p:cNvSpPr txBox="1"/>
          <p:nvPr/>
        </p:nvSpPr>
        <p:spPr>
          <a:xfrm>
            <a:off x="5114922" y="4596734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cs typeface="Aharoni" panose="02010803020104030203" pitchFamily="2" charset="-79"/>
              </a:rPr>
              <a:t>Hpamlg_°d54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EEEB981-5509-68A0-86D2-7395FF1A2F40}"/>
              </a:ext>
            </a:extLst>
          </p:cNvPr>
          <p:cNvSpPr/>
          <p:nvPr/>
        </p:nvSpPr>
        <p:spPr>
          <a:xfrm>
            <a:off x="6257924" y="1524507"/>
            <a:ext cx="3314700" cy="4616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rgbClr val="C00000"/>
                </a:solidFill>
              </a:rPr>
              <a:t>Can’t</a:t>
            </a:r>
            <a:r>
              <a:rPr lang="fr-FR" sz="1600" dirty="0">
                <a:solidFill>
                  <a:srgbClr val="C00000"/>
                </a:solidFill>
              </a:rPr>
              <a:t> </a:t>
            </a:r>
            <a:r>
              <a:rPr lang="fr-FR" sz="1600" dirty="0" err="1">
                <a:solidFill>
                  <a:srgbClr val="C00000"/>
                </a:solidFill>
              </a:rPr>
              <a:t>try</a:t>
            </a:r>
            <a:r>
              <a:rPr lang="fr-FR" sz="1600" dirty="0">
                <a:solidFill>
                  <a:srgbClr val="C00000"/>
                </a:solidFill>
              </a:rPr>
              <a:t> more </a:t>
            </a:r>
            <a:r>
              <a:rPr lang="fr-FR" sz="1600" dirty="0" err="1">
                <a:solidFill>
                  <a:srgbClr val="C00000"/>
                </a:solidFill>
              </a:rPr>
              <a:t>than</a:t>
            </a:r>
            <a:r>
              <a:rPr lang="fr-FR" sz="1600" dirty="0">
                <a:solidFill>
                  <a:srgbClr val="C00000"/>
                </a:solidFill>
              </a:rPr>
              <a:t> 3 times in a </a:t>
            </a:r>
            <a:r>
              <a:rPr lang="fr-FR" sz="1600" dirty="0" err="1">
                <a:solidFill>
                  <a:srgbClr val="C00000"/>
                </a:solidFill>
              </a:rPr>
              <a:t>row</a:t>
            </a:r>
            <a:endParaRPr lang="fr-BE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0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au 16">
            <a:extLst>
              <a:ext uri="{FF2B5EF4-FFF2-40B4-BE49-F238E27FC236}">
                <a16:creationId xmlns:a16="http://schemas.microsoft.com/office/drawing/2014/main" id="{155C7692-D0B9-CD8E-37FA-4A6DFC99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278009"/>
              </p:ext>
            </p:extLst>
          </p:nvPr>
        </p:nvGraphicFramePr>
        <p:xfrm>
          <a:off x="2583840" y="3233599"/>
          <a:ext cx="3563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300">
                  <a:extLst>
                    <a:ext uri="{9D8B030D-6E8A-4147-A177-3AD203B41FA5}">
                      <a16:colId xmlns:a16="http://schemas.microsoft.com/office/drawing/2014/main" val="21044809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02625368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2240301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0422551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17512831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86580030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23579573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0258681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91229163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524654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g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&lt;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00290"/>
                  </a:ext>
                </a:extLst>
              </a:tr>
            </a:tbl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F348EBAB-FB9A-6027-C84C-A83D3B94654B}"/>
              </a:ext>
            </a:extLst>
          </p:cNvPr>
          <p:cNvGrpSpPr/>
          <p:nvPr/>
        </p:nvGrpSpPr>
        <p:grpSpPr>
          <a:xfrm>
            <a:off x="762000" y="1669376"/>
            <a:ext cx="4431030" cy="4310717"/>
            <a:chOff x="3333750" y="512743"/>
            <a:chExt cx="6438900" cy="5668981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9C423A47-851B-273D-213D-10A2BAA8276B}"/>
                </a:ext>
              </a:extLst>
            </p:cNvPr>
            <p:cNvSpPr/>
            <p:nvPr/>
          </p:nvSpPr>
          <p:spPr>
            <a:xfrm>
              <a:off x="3333750" y="512743"/>
              <a:ext cx="6438900" cy="566898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" name="Rectangle : avec coins arrondis en haut 3">
              <a:extLst>
                <a:ext uri="{FF2B5EF4-FFF2-40B4-BE49-F238E27FC236}">
                  <a16:creationId xmlns:a16="http://schemas.microsoft.com/office/drawing/2014/main" id="{C4CD6AD9-46EE-C6D6-43B6-38769CD9E816}"/>
                </a:ext>
              </a:extLst>
            </p:cNvPr>
            <p:cNvSpPr/>
            <p:nvPr/>
          </p:nvSpPr>
          <p:spPr>
            <a:xfrm>
              <a:off x="3333750" y="512743"/>
              <a:ext cx="6438899" cy="7350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DBFD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FF6945F0-E46D-FF90-94C6-AA2977A3088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57600" y="78896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8CFCC4D-E9C7-8A7A-3172-98481F69B03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48150" y="798493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32F86A6-0842-1202-4AA0-0A4D8F6FC8B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838700" y="80801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E9261EE1-E49E-6BA1-7C68-CDBA3AC1725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548687" y="746909"/>
              <a:ext cx="923925" cy="266700"/>
            </a:xfrm>
            <a:prstGeom prst="roundRect">
              <a:avLst>
                <a:gd name="adj" fmla="val 50000"/>
              </a:avLst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B03B99DC-0222-A48E-442C-90A0BB9F4EC7}"/>
                </a:ext>
              </a:extLst>
            </p:cNvPr>
            <p:cNvSpPr/>
            <p:nvPr/>
          </p:nvSpPr>
          <p:spPr>
            <a:xfrm>
              <a:off x="4476750" y="2600325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18818-B85B-1B24-32A8-B065C7D79224}"/>
                </a:ext>
              </a:extLst>
            </p:cNvPr>
            <p:cNvSpPr/>
            <p:nvPr/>
          </p:nvSpPr>
          <p:spPr>
            <a:xfrm>
              <a:off x="4514850" y="4344828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973BF-2921-FA6C-FB50-96417E08460D}"/>
                </a:ext>
              </a:extLst>
            </p:cNvPr>
            <p:cNvSpPr txBox="1"/>
            <p:nvPr/>
          </p:nvSpPr>
          <p:spPr>
            <a:xfrm>
              <a:off x="4652961" y="2041730"/>
              <a:ext cx="2886075" cy="607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haroni" panose="02010803020104030203" pitchFamily="2" charset="-79"/>
                  <a:cs typeface="Aharoni" panose="02010803020104030203" pitchFamily="2" charset="-79"/>
                </a:rPr>
                <a:t>Login</a:t>
              </a:r>
              <a:r>
                <a:rPr lang="fr-FR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2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138B7B0-2FBF-9DBB-8C14-FFD9DCA89D33}"/>
                </a:ext>
              </a:extLst>
            </p:cNvPr>
            <p:cNvSpPr txBox="1"/>
            <p:nvPr/>
          </p:nvSpPr>
          <p:spPr>
            <a:xfrm>
              <a:off x="4652961" y="3883164"/>
              <a:ext cx="2886075" cy="445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Password</a:t>
              </a:r>
              <a:r>
                <a:rPr lang="fr-FR" sz="16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16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4018813-B9D2-5974-1841-1C484C242D46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Injection Attack</a:t>
            </a:r>
          </a:p>
          <a:p>
            <a:pPr algn="ctr"/>
            <a:r>
              <a:rPr lang="fr-FR" dirty="0">
                <a:latin typeface="Consolas" panose="020B0609020204030204" pitchFamily="49" charset="0"/>
              </a:rPr>
              <a:t>----</a:t>
            </a:r>
          </a:p>
          <a:p>
            <a:pPr algn="ctr"/>
            <a:r>
              <a:rPr lang="fr-FR" dirty="0">
                <a:latin typeface="Consolas" panose="020B0609020204030204" pitchFamily="49" charset="0"/>
              </a:rPr>
              <a:t>Buffer </a:t>
            </a:r>
            <a:r>
              <a:rPr lang="fr-FR" dirty="0" err="1">
                <a:latin typeface="Consolas" panose="020B0609020204030204" pitchFamily="49" charset="0"/>
              </a:rPr>
              <a:t>Overflow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22" name="Organigramme : Opération manuelle 21">
            <a:extLst>
              <a:ext uri="{FF2B5EF4-FFF2-40B4-BE49-F238E27FC236}">
                <a16:creationId xmlns:a16="http://schemas.microsoft.com/office/drawing/2014/main" id="{DF554454-21C6-3B88-1684-75CC4F241B8F}"/>
              </a:ext>
            </a:extLst>
          </p:cNvPr>
          <p:cNvSpPr/>
          <p:nvPr/>
        </p:nvSpPr>
        <p:spPr>
          <a:xfrm flipV="1">
            <a:off x="6146840" y="2046545"/>
            <a:ext cx="3563000" cy="118705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1828"/>
              <a:gd name="connsiteX1" fmla="*/ 10000 w 10000"/>
              <a:gd name="connsiteY1" fmla="*/ 0 h 11828"/>
              <a:gd name="connsiteX2" fmla="*/ 8000 w 10000"/>
              <a:gd name="connsiteY2" fmla="*/ 10000 h 11828"/>
              <a:gd name="connsiteX3" fmla="*/ 2149 w 10000"/>
              <a:gd name="connsiteY3" fmla="*/ 11828 h 11828"/>
              <a:gd name="connsiteX4" fmla="*/ 0 w 10000"/>
              <a:gd name="connsiteY4" fmla="*/ 0 h 11828"/>
              <a:gd name="connsiteX0" fmla="*/ 0 w 10000"/>
              <a:gd name="connsiteY0" fmla="*/ 0 h 11828"/>
              <a:gd name="connsiteX1" fmla="*/ 10000 w 10000"/>
              <a:gd name="connsiteY1" fmla="*/ 0 h 11828"/>
              <a:gd name="connsiteX2" fmla="*/ 5143 w 10000"/>
              <a:gd name="connsiteY2" fmla="*/ 11828 h 11828"/>
              <a:gd name="connsiteX3" fmla="*/ 2149 w 10000"/>
              <a:gd name="connsiteY3" fmla="*/ 11828 h 11828"/>
              <a:gd name="connsiteX4" fmla="*/ 0 w 10000"/>
              <a:gd name="connsiteY4" fmla="*/ 0 h 11828"/>
              <a:gd name="connsiteX0" fmla="*/ 0 w 11615"/>
              <a:gd name="connsiteY0" fmla="*/ 397 h 12225"/>
              <a:gd name="connsiteX1" fmla="*/ 11615 w 11615"/>
              <a:gd name="connsiteY1" fmla="*/ 0 h 12225"/>
              <a:gd name="connsiteX2" fmla="*/ 5143 w 11615"/>
              <a:gd name="connsiteY2" fmla="*/ 12225 h 12225"/>
              <a:gd name="connsiteX3" fmla="*/ 2149 w 11615"/>
              <a:gd name="connsiteY3" fmla="*/ 12225 h 12225"/>
              <a:gd name="connsiteX4" fmla="*/ 0 w 11615"/>
              <a:gd name="connsiteY4" fmla="*/ 397 h 12225"/>
              <a:gd name="connsiteX0" fmla="*/ 0 w 11615"/>
              <a:gd name="connsiteY0" fmla="*/ 0 h 12384"/>
              <a:gd name="connsiteX1" fmla="*/ 11615 w 11615"/>
              <a:gd name="connsiteY1" fmla="*/ 159 h 12384"/>
              <a:gd name="connsiteX2" fmla="*/ 5143 w 11615"/>
              <a:gd name="connsiteY2" fmla="*/ 12384 h 12384"/>
              <a:gd name="connsiteX3" fmla="*/ 2149 w 11615"/>
              <a:gd name="connsiteY3" fmla="*/ 12384 h 12384"/>
              <a:gd name="connsiteX4" fmla="*/ 0 w 11615"/>
              <a:gd name="connsiteY4" fmla="*/ 0 h 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5" h="12384">
                <a:moveTo>
                  <a:pt x="0" y="0"/>
                </a:moveTo>
                <a:lnTo>
                  <a:pt x="11615" y="159"/>
                </a:lnTo>
                <a:lnTo>
                  <a:pt x="5143" y="12384"/>
                </a:lnTo>
                <a:lnTo>
                  <a:pt x="2149" y="12384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Storage Data Center PNG File - PNG All">
            <a:extLst>
              <a:ext uri="{FF2B5EF4-FFF2-40B4-BE49-F238E27FC236}">
                <a16:creationId xmlns:a16="http://schemas.microsoft.com/office/drawing/2014/main" id="{C29EE771-6FDF-42C5-7A70-4428BB9F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15" y="515829"/>
            <a:ext cx="2699278" cy="17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F8B5DFB-78A2-F4FA-6F93-3D5A09CB35A7}"/>
              </a:ext>
            </a:extLst>
          </p:cNvPr>
          <p:cNvSpPr/>
          <p:nvPr/>
        </p:nvSpPr>
        <p:spPr>
          <a:xfrm>
            <a:off x="6146840" y="3428999"/>
            <a:ext cx="3563000" cy="512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0FC09EC2-F583-EF20-E42C-3BD1C7B91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393229"/>
              </p:ext>
            </p:extLst>
          </p:nvPr>
        </p:nvGraphicFramePr>
        <p:xfrm>
          <a:off x="6146840" y="3233599"/>
          <a:ext cx="3563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300">
                  <a:extLst>
                    <a:ext uri="{9D8B030D-6E8A-4147-A177-3AD203B41FA5}">
                      <a16:colId xmlns:a16="http://schemas.microsoft.com/office/drawing/2014/main" val="21044809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02625368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2240301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0422551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17512831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86580030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23579573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0258681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91229163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524654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00290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F7EAA5E3-7BA9-EFA5-8638-08AFC9632CA1}"/>
              </a:ext>
            </a:extLst>
          </p:cNvPr>
          <p:cNvSpPr txBox="1"/>
          <p:nvPr/>
        </p:nvSpPr>
        <p:spPr>
          <a:xfrm>
            <a:off x="6662305" y="3572630"/>
            <a:ext cx="253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Buffer for </a:t>
            </a:r>
            <a:r>
              <a:rPr lang="fr-FR" dirty="0" err="1"/>
              <a:t>password</a:t>
            </a:r>
            <a:endParaRPr lang="fr-BE" dirty="0"/>
          </a:p>
        </p:txBody>
      </p:sp>
      <p:graphicFrame>
        <p:nvGraphicFramePr>
          <p:cNvPr id="25" name="Tableau 16">
            <a:extLst>
              <a:ext uri="{FF2B5EF4-FFF2-40B4-BE49-F238E27FC236}">
                <a16:creationId xmlns:a16="http://schemas.microsoft.com/office/drawing/2014/main" id="{726BF7DF-799C-07AB-92D6-DCCF7873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94558"/>
              </p:ext>
            </p:extLst>
          </p:nvPr>
        </p:nvGraphicFramePr>
        <p:xfrm>
          <a:off x="9709840" y="3233599"/>
          <a:ext cx="3563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300">
                  <a:extLst>
                    <a:ext uri="{9D8B030D-6E8A-4147-A177-3AD203B41FA5}">
                      <a16:colId xmlns:a16="http://schemas.microsoft.com/office/drawing/2014/main" val="21044809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02625368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2240301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0422551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17512831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86580030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23579573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0258681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91229163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524654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@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&lt;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00290"/>
                  </a:ext>
                </a:extLst>
              </a:tr>
            </a:tbl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63E5F04D-E986-08A9-A0DE-4BE958D9BF25}"/>
              </a:ext>
            </a:extLst>
          </p:cNvPr>
          <p:cNvSpPr txBox="1"/>
          <p:nvPr/>
        </p:nvSpPr>
        <p:spPr>
          <a:xfrm>
            <a:off x="1391259" y="4736880"/>
            <a:ext cx="320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itrytohackshutdown</a:t>
            </a:r>
            <a:endParaRPr lang="fr-BE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D6ACA27-6B74-63BE-7270-15577FC43FA8}"/>
              </a:ext>
            </a:extLst>
          </p:cNvPr>
          <p:cNvSpPr txBox="1"/>
          <p:nvPr/>
        </p:nvSpPr>
        <p:spPr>
          <a:xfrm>
            <a:off x="6146840" y="3231459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</a:t>
            </a:r>
            <a:endParaRPr lang="fr-BE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A37F0D8-ED37-874F-76EF-204A5F3E991F}"/>
              </a:ext>
            </a:extLst>
          </p:cNvPr>
          <p:cNvSpPr txBox="1"/>
          <p:nvPr/>
        </p:nvSpPr>
        <p:spPr>
          <a:xfrm>
            <a:off x="6506940" y="3231459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</a:t>
            </a:r>
            <a:endParaRPr lang="fr-BE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D2DD8CA-945E-977A-77E7-EFE792C9F7B0}"/>
              </a:ext>
            </a:extLst>
          </p:cNvPr>
          <p:cNvSpPr txBox="1"/>
          <p:nvPr/>
        </p:nvSpPr>
        <p:spPr>
          <a:xfrm>
            <a:off x="6867040" y="3231459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</a:t>
            </a:r>
            <a:endParaRPr lang="fr-BE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AA09E49-8C38-9B47-B883-641D40047047}"/>
              </a:ext>
            </a:extLst>
          </p:cNvPr>
          <p:cNvSpPr txBox="1"/>
          <p:nvPr/>
        </p:nvSpPr>
        <p:spPr>
          <a:xfrm>
            <a:off x="7207600" y="3222461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y</a:t>
            </a:r>
            <a:endParaRPr lang="fr-BE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2933629-9B64-E562-BEB3-39C169AB6B7E}"/>
              </a:ext>
            </a:extLst>
          </p:cNvPr>
          <p:cNvSpPr txBox="1"/>
          <p:nvPr/>
        </p:nvSpPr>
        <p:spPr>
          <a:xfrm>
            <a:off x="7562825" y="3231459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</a:t>
            </a:r>
            <a:endParaRPr lang="fr-BE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84503CB-FC49-8B99-7E5C-71B25FBF4B9C}"/>
              </a:ext>
            </a:extLst>
          </p:cNvPr>
          <p:cNvSpPr txBox="1"/>
          <p:nvPr/>
        </p:nvSpPr>
        <p:spPr>
          <a:xfrm>
            <a:off x="7918050" y="3240457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</a:t>
            </a:r>
            <a:endParaRPr lang="fr-BE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A08D67E-15AC-D988-CFC6-DE8AD3DA1D2F}"/>
              </a:ext>
            </a:extLst>
          </p:cNvPr>
          <p:cNvSpPr txBox="1"/>
          <p:nvPr/>
        </p:nvSpPr>
        <p:spPr>
          <a:xfrm>
            <a:off x="8278400" y="3228936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</a:t>
            </a:r>
            <a:endParaRPr lang="fr-BE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6D5D7A0-64C1-D5CE-D812-B34944871E31}"/>
              </a:ext>
            </a:extLst>
          </p:cNvPr>
          <p:cNvSpPr txBox="1"/>
          <p:nvPr/>
        </p:nvSpPr>
        <p:spPr>
          <a:xfrm>
            <a:off x="8633335" y="3222461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</a:t>
            </a:r>
            <a:endParaRPr lang="fr-BE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D347F-439A-758D-7B88-5A3085EA37F0}"/>
              </a:ext>
            </a:extLst>
          </p:cNvPr>
          <p:cNvSpPr txBox="1"/>
          <p:nvPr/>
        </p:nvSpPr>
        <p:spPr>
          <a:xfrm>
            <a:off x="8991267" y="3228936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</a:t>
            </a:r>
            <a:endParaRPr lang="fr-BE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181163-5BF9-B3E4-7332-E5CE8C942D5F}"/>
              </a:ext>
            </a:extLst>
          </p:cNvPr>
          <p:cNvSpPr txBox="1"/>
          <p:nvPr/>
        </p:nvSpPr>
        <p:spPr>
          <a:xfrm>
            <a:off x="9347490" y="3244737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k</a:t>
            </a:r>
            <a:endParaRPr lang="fr-BE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5A283DB-D917-2399-2260-E6BCD0AFB365}"/>
              </a:ext>
            </a:extLst>
          </p:cNvPr>
          <p:cNvSpPr txBox="1"/>
          <p:nvPr/>
        </p:nvSpPr>
        <p:spPr>
          <a:xfrm>
            <a:off x="9720399" y="322893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</a:t>
            </a:r>
            <a:endParaRPr lang="fr-BE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E8921EE-B510-780A-1A0B-816523B8F9C9}"/>
              </a:ext>
            </a:extLst>
          </p:cNvPr>
          <p:cNvSpPr txBox="1"/>
          <p:nvPr/>
        </p:nvSpPr>
        <p:spPr>
          <a:xfrm>
            <a:off x="10077024" y="3239770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</a:t>
            </a:r>
            <a:endParaRPr lang="fr-BE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56E53FE-30D1-E1A5-F4BB-61B6E911CC3E}"/>
              </a:ext>
            </a:extLst>
          </p:cNvPr>
          <p:cNvSpPr txBox="1"/>
          <p:nvPr/>
        </p:nvSpPr>
        <p:spPr>
          <a:xfrm>
            <a:off x="10434957" y="3237439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</a:t>
            </a:r>
            <a:endParaRPr lang="fr-BE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BF2391F-BF17-12E8-2A72-6190D4E81541}"/>
              </a:ext>
            </a:extLst>
          </p:cNvPr>
          <p:cNvSpPr txBox="1"/>
          <p:nvPr/>
        </p:nvSpPr>
        <p:spPr>
          <a:xfrm>
            <a:off x="10786894" y="323007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</a:t>
            </a:r>
            <a:endParaRPr lang="fr-BE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5827EB2-EB60-849B-6F92-5880E81EDD2B}"/>
              </a:ext>
            </a:extLst>
          </p:cNvPr>
          <p:cNvSpPr txBox="1"/>
          <p:nvPr/>
        </p:nvSpPr>
        <p:spPr>
          <a:xfrm>
            <a:off x="11142135" y="322893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</a:t>
            </a:r>
            <a:endParaRPr lang="fr-BE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25A6BD-E879-6905-26D2-30B560F3DFBE}"/>
              </a:ext>
            </a:extLst>
          </p:cNvPr>
          <p:cNvSpPr txBox="1"/>
          <p:nvPr/>
        </p:nvSpPr>
        <p:spPr>
          <a:xfrm>
            <a:off x="11497376" y="322779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</a:t>
            </a:r>
            <a:endParaRPr lang="fr-BE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891A575-76C9-3E2E-F1E1-10B9F730FC0F}"/>
              </a:ext>
            </a:extLst>
          </p:cNvPr>
          <p:cNvSpPr txBox="1"/>
          <p:nvPr/>
        </p:nvSpPr>
        <p:spPr>
          <a:xfrm>
            <a:off x="11852617" y="322665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</a:t>
            </a:r>
            <a:endParaRPr lang="fr-BE" dirty="0"/>
          </a:p>
        </p:txBody>
      </p:sp>
      <p:pic>
        <p:nvPicPr>
          <p:cNvPr id="51" name="Picture 2" descr="Storage Data Center PNG File - PNG All">
            <a:extLst>
              <a:ext uri="{FF2B5EF4-FFF2-40B4-BE49-F238E27FC236}">
                <a16:creationId xmlns:a16="http://schemas.microsoft.com/office/drawing/2014/main" id="{4A843D0A-74FC-DC34-52B0-C80E92EB6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4" y="509658"/>
            <a:ext cx="2699278" cy="17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65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1583</Words>
  <Application>Microsoft Office PowerPoint</Application>
  <PresentationFormat>Grand écran</PresentationFormat>
  <Paragraphs>207</Paragraphs>
  <Slides>19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Aharoni</vt:lpstr>
      <vt:lpstr>Arial</vt:lpstr>
      <vt:lpstr>Bahnschrift</vt:lpstr>
      <vt:lpstr>Calibri</vt:lpstr>
      <vt:lpstr>Calibri Light</vt:lpstr>
      <vt:lpstr>Consolas</vt:lpstr>
      <vt:lpstr>Liberation Serif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Potier Clément</dc:creator>
  <cp:lastModifiedBy>Potier Clément</cp:lastModifiedBy>
  <cp:revision>9</cp:revision>
  <dcterms:created xsi:type="dcterms:W3CDTF">2023-01-03T15:07:29Z</dcterms:created>
  <dcterms:modified xsi:type="dcterms:W3CDTF">2023-01-08T14:07:32Z</dcterms:modified>
</cp:coreProperties>
</file>